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72" r:id="rId6"/>
    <p:sldId id="263" r:id="rId7"/>
    <p:sldId id="275" r:id="rId8"/>
    <p:sldId id="271" r:id="rId9"/>
    <p:sldId id="259" r:id="rId10"/>
    <p:sldId id="264" r:id="rId11"/>
    <p:sldId id="266" r:id="rId12"/>
    <p:sldId id="268" r:id="rId13"/>
    <p:sldId id="273" r:id="rId14"/>
    <p:sldId id="267" r:id="rId15"/>
    <p:sldId id="269" r:id="rId16"/>
    <p:sldId id="274" r:id="rId17"/>
    <p:sldId id="277" r:id="rId18"/>
    <p:sldId id="278" r:id="rId19"/>
    <p:sldId id="279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F01"/>
    <a:srgbClr val="3366CC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>
        <p:scale>
          <a:sx n="95" d="100"/>
          <a:sy n="95" d="100"/>
        </p:scale>
        <p:origin x="-5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>
                <a:solidFill>
                  <a:srgbClr val="7030A0"/>
                </a:solidFill>
              </a:defRPr>
            </a:pPr>
            <a:r>
              <a:rPr lang="ru-RU" sz="1600" dirty="0">
                <a:solidFill>
                  <a:srgbClr val="7030A0"/>
                </a:solidFill>
              </a:rPr>
              <a:t>Число </a:t>
            </a:r>
            <a:r>
              <a:rPr lang="ru-RU" sz="1600" dirty="0" smtClean="0">
                <a:solidFill>
                  <a:srgbClr val="7030A0"/>
                </a:solidFill>
              </a:rPr>
              <a:t>зарегистрированных </a:t>
            </a:r>
            <a:r>
              <a:rPr lang="ru-RU" sz="1600" dirty="0" smtClean="0">
                <a:solidFill>
                  <a:srgbClr val="7030A0"/>
                </a:solidFill>
              </a:rPr>
              <a:t>обращений пользователей в ЕСТП  </a:t>
            </a:r>
            <a:r>
              <a:rPr lang="ru-RU" sz="1600" dirty="0">
                <a:solidFill>
                  <a:srgbClr val="7030A0"/>
                </a:solidFill>
              </a:rPr>
              <a:t>по месяцам 2015 года</a:t>
            </a:r>
          </a:p>
          <a:p>
            <a:pPr>
              <a:defRPr>
                <a:solidFill>
                  <a:srgbClr val="7030A0"/>
                </a:solidFill>
              </a:defRPr>
            </a:pPr>
            <a:endParaRPr lang="ru-RU" sz="16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6955738304093568"/>
          <c:y val="5.68379621423781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37729658792651"/>
          <c:y val="0.29055642554466699"/>
          <c:w val="0.86928937007874019"/>
          <c:h val="0.58534191181173156"/>
        </c:manualLayout>
      </c:layout>
      <c:lineChart>
        <c:grouping val="standard"/>
        <c:varyColors val="0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'[Отчет-1.xls]Лист1'!$I$5:$I$14</c:f>
              <c:numCache>
                <c:formatCode>General</c:formatCode>
                <c:ptCount val="10"/>
                <c:pt idx="0">
                  <c:v>651</c:v>
                </c:pt>
                <c:pt idx="1">
                  <c:v>1163</c:v>
                </c:pt>
                <c:pt idx="2">
                  <c:v>1229</c:v>
                </c:pt>
                <c:pt idx="3">
                  <c:v>970</c:v>
                </c:pt>
                <c:pt idx="4">
                  <c:v>764</c:v>
                </c:pt>
                <c:pt idx="5">
                  <c:v>1280</c:v>
                </c:pt>
                <c:pt idx="6">
                  <c:v>971</c:v>
                </c:pt>
                <c:pt idx="7">
                  <c:v>543</c:v>
                </c:pt>
                <c:pt idx="8">
                  <c:v>665</c:v>
                </c:pt>
                <c:pt idx="9">
                  <c:v>1115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19936"/>
        <c:axId val="80521472"/>
      </c:lineChart>
      <c:catAx>
        <c:axId val="8051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80521472"/>
        <c:crosses val="autoZero"/>
        <c:auto val="1"/>
        <c:lblAlgn val="ctr"/>
        <c:lblOffset val="100"/>
        <c:noMultiLvlLbl val="0"/>
      </c:catAx>
      <c:valAx>
        <c:axId val="8052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8051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B2131-262C-4E10-A2CB-C2E3A5197BD3}" type="doc">
      <dgm:prSet loTypeId="urn:microsoft.com/office/officeart/2005/8/layout/vList3" loCatId="picture" qsTypeId="urn:microsoft.com/office/officeart/2005/8/quickstyle/simple1" qsCatId="simple" csTypeId="urn:microsoft.com/office/officeart/2005/8/colors/accent5_4" csCatId="accent5" phldr="1"/>
      <dgm:spPr/>
    </dgm:pt>
    <dgm:pt modelId="{C1DF1842-4E73-4B0E-AAAB-FB86A506A9AB}">
      <dgm:prSet phldrT="[Текст]"/>
      <dgm:spPr/>
      <dgm:t>
        <a:bodyPr/>
        <a:lstStyle/>
        <a:p>
          <a:r>
            <a:rPr lang="ru-RU" dirty="0" smtClean="0"/>
            <a:t>Организация работы группы технической поддержки </a:t>
          </a:r>
          <a:endParaRPr lang="ru-RU" dirty="0"/>
        </a:p>
      </dgm:t>
    </dgm:pt>
    <dgm:pt modelId="{36D64D5B-B5BF-48D7-AEB2-B5552D8307D6}" type="parTrans" cxnId="{6B1ABD4F-E4EF-4C79-81B4-0D6579F0BB7F}">
      <dgm:prSet/>
      <dgm:spPr/>
      <dgm:t>
        <a:bodyPr/>
        <a:lstStyle/>
        <a:p>
          <a:endParaRPr lang="ru-RU"/>
        </a:p>
      </dgm:t>
    </dgm:pt>
    <dgm:pt modelId="{F81B2092-6B27-493D-8F52-7EEC834CD587}" type="sibTrans" cxnId="{6B1ABD4F-E4EF-4C79-81B4-0D6579F0BB7F}">
      <dgm:prSet/>
      <dgm:spPr/>
      <dgm:t>
        <a:bodyPr/>
        <a:lstStyle/>
        <a:p>
          <a:endParaRPr lang="ru-RU"/>
        </a:p>
      </dgm:t>
    </dgm:pt>
    <dgm:pt modelId="{97AA7F42-898B-4C45-8AE9-AC6621F75458}">
      <dgm:prSet phldrT="[Текст]"/>
      <dgm:spPr/>
      <dgm:t>
        <a:bodyPr/>
        <a:lstStyle/>
        <a:p>
          <a:r>
            <a:rPr lang="ru-RU" dirty="0" smtClean="0"/>
            <a:t>Обеспечение функционирования ГИС СО РМС</a:t>
          </a:r>
          <a:endParaRPr lang="ru-RU" dirty="0"/>
        </a:p>
      </dgm:t>
    </dgm:pt>
    <dgm:pt modelId="{878D8014-B685-4691-8D14-CBF94EC8C4BA}" type="parTrans" cxnId="{1C2605FD-6715-428A-8DC7-C825337CF35A}">
      <dgm:prSet/>
      <dgm:spPr/>
      <dgm:t>
        <a:bodyPr/>
        <a:lstStyle/>
        <a:p>
          <a:endParaRPr lang="ru-RU"/>
        </a:p>
      </dgm:t>
    </dgm:pt>
    <dgm:pt modelId="{AF2097D1-95D5-4089-B9D3-DD725D2EA2F9}" type="sibTrans" cxnId="{1C2605FD-6715-428A-8DC7-C825337CF35A}">
      <dgm:prSet/>
      <dgm:spPr/>
      <dgm:t>
        <a:bodyPr/>
        <a:lstStyle/>
        <a:p>
          <a:endParaRPr lang="ru-RU"/>
        </a:p>
      </dgm:t>
    </dgm:pt>
    <dgm:pt modelId="{88D9E7F5-16F2-47DB-B8A7-D519FD4C9E80}">
      <dgm:prSet phldrT="[Текст]"/>
      <dgm:spPr/>
      <dgm:t>
        <a:bodyPr/>
        <a:lstStyle/>
        <a:p>
          <a:r>
            <a:rPr lang="ru-RU" dirty="0" smtClean="0"/>
            <a:t>Организация проведения открытых заседаний информационного совета МИАЦ</a:t>
          </a:r>
          <a:endParaRPr lang="ru-RU" dirty="0"/>
        </a:p>
      </dgm:t>
    </dgm:pt>
    <dgm:pt modelId="{07563BA7-69F8-4BBF-B9BF-5A757A40749B}" type="parTrans" cxnId="{DBB96A96-FC43-42FD-8509-643F441BFE35}">
      <dgm:prSet/>
      <dgm:spPr/>
      <dgm:t>
        <a:bodyPr/>
        <a:lstStyle/>
        <a:p>
          <a:endParaRPr lang="ru-RU"/>
        </a:p>
      </dgm:t>
    </dgm:pt>
    <dgm:pt modelId="{FF283438-4A09-4945-9225-2E7F64DB2E80}" type="sibTrans" cxnId="{DBB96A96-FC43-42FD-8509-643F441BFE35}">
      <dgm:prSet/>
      <dgm:spPr/>
      <dgm:t>
        <a:bodyPr/>
        <a:lstStyle/>
        <a:p>
          <a:endParaRPr lang="ru-RU"/>
        </a:p>
      </dgm:t>
    </dgm:pt>
    <dgm:pt modelId="{97663CEA-0835-473C-9B26-C8C11F299B06}">
      <dgm:prSet phldrT="[Текст]"/>
      <dgm:spPr/>
      <dgm:t>
        <a:bodyPr/>
        <a:lstStyle/>
        <a:p>
          <a:r>
            <a:rPr lang="ru-RU" dirty="0" smtClean="0"/>
            <a:t>Мероприятия по развитию РФ ЕГИСЗ</a:t>
          </a:r>
          <a:endParaRPr lang="ru-RU" dirty="0"/>
        </a:p>
      </dgm:t>
    </dgm:pt>
    <dgm:pt modelId="{86942A4B-AF0F-43E6-8F5F-C43DC36E44A3}" type="parTrans" cxnId="{E3AB5A73-6F8A-4D4E-A756-911547231A67}">
      <dgm:prSet/>
      <dgm:spPr/>
      <dgm:t>
        <a:bodyPr/>
        <a:lstStyle/>
        <a:p>
          <a:endParaRPr lang="ru-RU"/>
        </a:p>
      </dgm:t>
    </dgm:pt>
    <dgm:pt modelId="{511F8BDE-B6EF-4D96-930F-83F836BB2CC0}" type="sibTrans" cxnId="{E3AB5A73-6F8A-4D4E-A756-911547231A67}">
      <dgm:prSet/>
      <dgm:spPr/>
      <dgm:t>
        <a:bodyPr/>
        <a:lstStyle/>
        <a:p>
          <a:endParaRPr lang="ru-RU"/>
        </a:p>
      </dgm:t>
    </dgm:pt>
    <dgm:pt modelId="{6202BE27-3E40-49B2-A174-00AEE0C6A2F6}">
      <dgm:prSet/>
      <dgm:spPr/>
      <dgm:t>
        <a:bodyPr/>
        <a:lstStyle/>
        <a:p>
          <a:r>
            <a:rPr lang="ru-RU" dirty="0" smtClean="0"/>
            <a:t>Курирование отдельных проектов и направлений деятельности МИАЦ</a:t>
          </a:r>
          <a:endParaRPr lang="ru-RU" dirty="0"/>
        </a:p>
      </dgm:t>
    </dgm:pt>
    <dgm:pt modelId="{78EDC17A-558E-43E7-B197-D8D30ED45A1C}" type="parTrans" cxnId="{2206CEE6-0558-46ED-AB49-E07FBB1B043A}">
      <dgm:prSet/>
      <dgm:spPr/>
      <dgm:t>
        <a:bodyPr/>
        <a:lstStyle/>
        <a:p>
          <a:endParaRPr lang="ru-RU"/>
        </a:p>
      </dgm:t>
    </dgm:pt>
    <dgm:pt modelId="{A498A187-E67B-4FC5-A05F-73F98A11662A}" type="sibTrans" cxnId="{2206CEE6-0558-46ED-AB49-E07FBB1B043A}">
      <dgm:prSet/>
      <dgm:spPr/>
      <dgm:t>
        <a:bodyPr/>
        <a:lstStyle/>
        <a:p>
          <a:endParaRPr lang="ru-RU"/>
        </a:p>
      </dgm:t>
    </dgm:pt>
    <dgm:pt modelId="{5B72494E-DC84-4E7C-8718-8AEB8C058D1C}" type="pres">
      <dgm:prSet presAssocID="{E68B2131-262C-4E10-A2CB-C2E3A5197BD3}" presName="linearFlow" presStyleCnt="0">
        <dgm:presLayoutVars>
          <dgm:dir/>
          <dgm:resizeHandles val="exact"/>
        </dgm:presLayoutVars>
      </dgm:prSet>
      <dgm:spPr/>
    </dgm:pt>
    <dgm:pt modelId="{E4DA0F34-4A76-4B07-9438-DC89E8C369A2}" type="pres">
      <dgm:prSet presAssocID="{C1DF1842-4E73-4B0E-AAAB-FB86A506A9AB}" presName="composite" presStyleCnt="0"/>
      <dgm:spPr/>
    </dgm:pt>
    <dgm:pt modelId="{55398B7A-B3BF-4178-82A1-CC79A1D71382}" type="pres">
      <dgm:prSet presAssocID="{C1DF1842-4E73-4B0E-AAAB-FB86A506A9AB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5CBFEE-6224-4CD9-A69F-D2B71CA44FCA}" type="pres">
      <dgm:prSet presAssocID="{C1DF1842-4E73-4B0E-AAAB-FB86A506A9A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C5617-3BDD-4C19-9173-5974034BCF88}" type="pres">
      <dgm:prSet presAssocID="{F81B2092-6B27-493D-8F52-7EEC834CD587}" presName="spacing" presStyleCnt="0"/>
      <dgm:spPr/>
    </dgm:pt>
    <dgm:pt modelId="{8A77C1B3-4D34-44CF-9934-E98F3EC66DA0}" type="pres">
      <dgm:prSet presAssocID="{97AA7F42-898B-4C45-8AE9-AC6621F75458}" presName="composite" presStyleCnt="0"/>
      <dgm:spPr/>
    </dgm:pt>
    <dgm:pt modelId="{A2B3BCA6-4B71-475F-986C-AD9C5A1236FB}" type="pres">
      <dgm:prSet presAssocID="{97AA7F42-898B-4C45-8AE9-AC6621F75458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4A3FD9-A441-4573-9578-B21D00847206}" type="pres">
      <dgm:prSet presAssocID="{97AA7F42-898B-4C45-8AE9-AC6621F75458}" presName="txShp" presStyleLbl="node1" presStyleIdx="1" presStyleCnt="5" custScaleX="100001" custScaleY="100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E3068-DF1D-4DEA-84FC-881693E7D58C}" type="pres">
      <dgm:prSet presAssocID="{AF2097D1-95D5-4089-B9D3-DD725D2EA2F9}" presName="spacing" presStyleCnt="0"/>
      <dgm:spPr/>
    </dgm:pt>
    <dgm:pt modelId="{995D5F9D-53F6-49A2-89FC-E5B669D663CF}" type="pres">
      <dgm:prSet presAssocID="{97663CEA-0835-473C-9B26-C8C11F299B06}" presName="composite" presStyleCnt="0"/>
      <dgm:spPr/>
    </dgm:pt>
    <dgm:pt modelId="{961E9A97-9274-4535-B41E-31DA18CEDCB5}" type="pres">
      <dgm:prSet presAssocID="{97663CEA-0835-473C-9B26-C8C11F299B06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70EA1F-8B56-4842-A9AB-DFEDA7752D89}" type="pres">
      <dgm:prSet presAssocID="{97663CEA-0835-473C-9B26-C8C11F299B0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07E51-1DC1-4415-B208-060A249A3B67}" type="pres">
      <dgm:prSet presAssocID="{511F8BDE-B6EF-4D96-930F-83F836BB2CC0}" presName="spacing" presStyleCnt="0"/>
      <dgm:spPr/>
    </dgm:pt>
    <dgm:pt modelId="{8250DD84-06CD-4B47-A104-3CFAC3F06B70}" type="pres">
      <dgm:prSet presAssocID="{88D9E7F5-16F2-47DB-B8A7-D519FD4C9E80}" presName="composite" presStyleCnt="0"/>
      <dgm:spPr/>
    </dgm:pt>
    <dgm:pt modelId="{2C6C9AC0-960A-4575-ACDA-AC010B776395}" type="pres">
      <dgm:prSet presAssocID="{88D9E7F5-16F2-47DB-B8A7-D519FD4C9E80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C341E6-4A37-4D63-B20D-94E4F65110E7}" type="pres">
      <dgm:prSet presAssocID="{88D9E7F5-16F2-47DB-B8A7-D519FD4C9E8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7C781-0886-4419-A185-8602D9E5D4B1}" type="pres">
      <dgm:prSet presAssocID="{FF283438-4A09-4945-9225-2E7F64DB2E80}" presName="spacing" presStyleCnt="0"/>
      <dgm:spPr/>
    </dgm:pt>
    <dgm:pt modelId="{FCA9B6D4-848B-4072-8D20-1C34738956C4}" type="pres">
      <dgm:prSet presAssocID="{6202BE27-3E40-49B2-A174-00AEE0C6A2F6}" presName="composite" presStyleCnt="0"/>
      <dgm:spPr/>
    </dgm:pt>
    <dgm:pt modelId="{4F388A85-6C09-456E-B5BD-4F137402B8D3}" type="pres">
      <dgm:prSet presAssocID="{6202BE27-3E40-49B2-A174-00AEE0C6A2F6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237FF5-FCB4-4BC8-800E-CE40A37F8823}" type="pres">
      <dgm:prSet presAssocID="{6202BE27-3E40-49B2-A174-00AEE0C6A2F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06CEE6-0558-46ED-AB49-E07FBB1B043A}" srcId="{E68B2131-262C-4E10-A2CB-C2E3A5197BD3}" destId="{6202BE27-3E40-49B2-A174-00AEE0C6A2F6}" srcOrd="4" destOrd="0" parTransId="{78EDC17A-558E-43E7-B197-D8D30ED45A1C}" sibTransId="{A498A187-E67B-4FC5-A05F-73F98A11662A}"/>
    <dgm:cxn modelId="{DBB96A96-FC43-42FD-8509-643F441BFE35}" srcId="{E68B2131-262C-4E10-A2CB-C2E3A5197BD3}" destId="{88D9E7F5-16F2-47DB-B8A7-D519FD4C9E80}" srcOrd="3" destOrd="0" parTransId="{07563BA7-69F8-4BBF-B9BF-5A757A40749B}" sibTransId="{FF283438-4A09-4945-9225-2E7F64DB2E80}"/>
    <dgm:cxn modelId="{6D690903-6252-42DF-902F-2B6138B59A9E}" type="presOf" srcId="{97663CEA-0835-473C-9B26-C8C11F299B06}" destId="{6670EA1F-8B56-4842-A9AB-DFEDA7752D89}" srcOrd="0" destOrd="0" presId="urn:microsoft.com/office/officeart/2005/8/layout/vList3"/>
    <dgm:cxn modelId="{E340372A-8FE7-4EE5-93E5-6E6AA0028F47}" type="presOf" srcId="{6202BE27-3E40-49B2-A174-00AEE0C6A2F6}" destId="{13237FF5-FCB4-4BC8-800E-CE40A37F8823}" srcOrd="0" destOrd="0" presId="urn:microsoft.com/office/officeart/2005/8/layout/vList3"/>
    <dgm:cxn modelId="{E3AB5A73-6F8A-4D4E-A756-911547231A67}" srcId="{E68B2131-262C-4E10-A2CB-C2E3A5197BD3}" destId="{97663CEA-0835-473C-9B26-C8C11F299B06}" srcOrd="2" destOrd="0" parTransId="{86942A4B-AF0F-43E6-8F5F-C43DC36E44A3}" sibTransId="{511F8BDE-B6EF-4D96-930F-83F836BB2CC0}"/>
    <dgm:cxn modelId="{FEA1A9EE-5D54-4CD0-B122-E3B9BA51AA11}" type="presOf" srcId="{E68B2131-262C-4E10-A2CB-C2E3A5197BD3}" destId="{5B72494E-DC84-4E7C-8718-8AEB8C058D1C}" srcOrd="0" destOrd="0" presId="urn:microsoft.com/office/officeart/2005/8/layout/vList3"/>
    <dgm:cxn modelId="{E30D16ED-B4E1-460F-B82D-5BA458F271D5}" type="presOf" srcId="{C1DF1842-4E73-4B0E-AAAB-FB86A506A9AB}" destId="{925CBFEE-6224-4CD9-A69F-D2B71CA44FCA}" srcOrd="0" destOrd="0" presId="urn:microsoft.com/office/officeart/2005/8/layout/vList3"/>
    <dgm:cxn modelId="{6B1ABD4F-E4EF-4C79-81B4-0D6579F0BB7F}" srcId="{E68B2131-262C-4E10-A2CB-C2E3A5197BD3}" destId="{C1DF1842-4E73-4B0E-AAAB-FB86A506A9AB}" srcOrd="0" destOrd="0" parTransId="{36D64D5B-B5BF-48D7-AEB2-B5552D8307D6}" sibTransId="{F81B2092-6B27-493D-8F52-7EEC834CD587}"/>
    <dgm:cxn modelId="{5DB89AFE-9AD2-46E7-AB3C-A38B4C36EF88}" type="presOf" srcId="{88D9E7F5-16F2-47DB-B8A7-D519FD4C9E80}" destId="{CDC341E6-4A37-4D63-B20D-94E4F65110E7}" srcOrd="0" destOrd="0" presId="urn:microsoft.com/office/officeart/2005/8/layout/vList3"/>
    <dgm:cxn modelId="{B625C79C-B171-4356-8DFF-0895645C350D}" type="presOf" srcId="{97AA7F42-898B-4C45-8AE9-AC6621F75458}" destId="{ED4A3FD9-A441-4573-9578-B21D00847206}" srcOrd="0" destOrd="0" presId="urn:microsoft.com/office/officeart/2005/8/layout/vList3"/>
    <dgm:cxn modelId="{1C2605FD-6715-428A-8DC7-C825337CF35A}" srcId="{E68B2131-262C-4E10-A2CB-C2E3A5197BD3}" destId="{97AA7F42-898B-4C45-8AE9-AC6621F75458}" srcOrd="1" destOrd="0" parTransId="{878D8014-B685-4691-8D14-CBF94EC8C4BA}" sibTransId="{AF2097D1-95D5-4089-B9D3-DD725D2EA2F9}"/>
    <dgm:cxn modelId="{856A2BF3-F546-403A-B6D7-50966E11E56A}" type="presParOf" srcId="{5B72494E-DC84-4E7C-8718-8AEB8C058D1C}" destId="{E4DA0F34-4A76-4B07-9438-DC89E8C369A2}" srcOrd="0" destOrd="0" presId="urn:microsoft.com/office/officeart/2005/8/layout/vList3"/>
    <dgm:cxn modelId="{BDE45F57-2528-426F-A861-70469AFCB9A4}" type="presParOf" srcId="{E4DA0F34-4A76-4B07-9438-DC89E8C369A2}" destId="{55398B7A-B3BF-4178-82A1-CC79A1D71382}" srcOrd="0" destOrd="0" presId="urn:microsoft.com/office/officeart/2005/8/layout/vList3"/>
    <dgm:cxn modelId="{41E7656E-C678-4246-834F-9042432BBBB9}" type="presParOf" srcId="{E4DA0F34-4A76-4B07-9438-DC89E8C369A2}" destId="{925CBFEE-6224-4CD9-A69F-D2B71CA44FCA}" srcOrd="1" destOrd="0" presId="urn:microsoft.com/office/officeart/2005/8/layout/vList3"/>
    <dgm:cxn modelId="{978E1D9E-E48D-4FA1-8FDC-F300A27E5572}" type="presParOf" srcId="{5B72494E-DC84-4E7C-8718-8AEB8C058D1C}" destId="{947C5617-3BDD-4C19-9173-5974034BCF88}" srcOrd="1" destOrd="0" presId="urn:microsoft.com/office/officeart/2005/8/layout/vList3"/>
    <dgm:cxn modelId="{5B53F499-E9B6-49B2-A263-595C966D0303}" type="presParOf" srcId="{5B72494E-DC84-4E7C-8718-8AEB8C058D1C}" destId="{8A77C1B3-4D34-44CF-9934-E98F3EC66DA0}" srcOrd="2" destOrd="0" presId="urn:microsoft.com/office/officeart/2005/8/layout/vList3"/>
    <dgm:cxn modelId="{F147BF08-7848-49A5-A96B-A8FD9C238E7E}" type="presParOf" srcId="{8A77C1B3-4D34-44CF-9934-E98F3EC66DA0}" destId="{A2B3BCA6-4B71-475F-986C-AD9C5A1236FB}" srcOrd="0" destOrd="0" presId="urn:microsoft.com/office/officeart/2005/8/layout/vList3"/>
    <dgm:cxn modelId="{4BEBF045-0FA3-4AA0-8F66-DB6A6AAACB82}" type="presParOf" srcId="{8A77C1B3-4D34-44CF-9934-E98F3EC66DA0}" destId="{ED4A3FD9-A441-4573-9578-B21D00847206}" srcOrd="1" destOrd="0" presId="urn:microsoft.com/office/officeart/2005/8/layout/vList3"/>
    <dgm:cxn modelId="{DEFDF18A-DFE9-4E98-B6C4-C64B94A43D89}" type="presParOf" srcId="{5B72494E-DC84-4E7C-8718-8AEB8C058D1C}" destId="{748E3068-DF1D-4DEA-84FC-881693E7D58C}" srcOrd="3" destOrd="0" presId="urn:microsoft.com/office/officeart/2005/8/layout/vList3"/>
    <dgm:cxn modelId="{89945C28-65E2-4CC4-BB27-1385E7D0F7A3}" type="presParOf" srcId="{5B72494E-DC84-4E7C-8718-8AEB8C058D1C}" destId="{995D5F9D-53F6-49A2-89FC-E5B669D663CF}" srcOrd="4" destOrd="0" presId="urn:microsoft.com/office/officeart/2005/8/layout/vList3"/>
    <dgm:cxn modelId="{1C1B4B9F-F618-400F-9DAF-001281D59122}" type="presParOf" srcId="{995D5F9D-53F6-49A2-89FC-E5B669D663CF}" destId="{961E9A97-9274-4535-B41E-31DA18CEDCB5}" srcOrd="0" destOrd="0" presId="urn:microsoft.com/office/officeart/2005/8/layout/vList3"/>
    <dgm:cxn modelId="{491AFBB1-610A-442B-A3E8-163A2D095841}" type="presParOf" srcId="{995D5F9D-53F6-49A2-89FC-E5B669D663CF}" destId="{6670EA1F-8B56-4842-A9AB-DFEDA7752D89}" srcOrd="1" destOrd="0" presId="urn:microsoft.com/office/officeart/2005/8/layout/vList3"/>
    <dgm:cxn modelId="{621D87D8-B700-42E0-AD72-A0CE0967B476}" type="presParOf" srcId="{5B72494E-DC84-4E7C-8718-8AEB8C058D1C}" destId="{C1707E51-1DC1-4415-B208-060A249A3B67}" srcOrd="5" destOrd="0" presId="urn:microsoft.com/office/officeart/2005/8/layout/vList3"/>
    <dgm:cxn modelId="{6A463C56-B3FA-48DD-9B14-7E4FF53240A8}" type="presParOf" srcId="{5B72494E-DC84-4E7C-8718-8AEB8C058D1C}" destId="{8250DD84-06CD-4B47-A104-3CFAC3F06B70}" srcOrd="6" destOrd="0" presId="urn:microsoft.com/office/officeart/2005/8/layout/vList3"/>
    <dgm:cxn modelId="{EF332A94-5496-4524-9B81-8098F8FEB16B}" type="presParOf" srcId="{8250DD84-06CD-4B47-A104-3CFAC3F06B70}" destId="{2C6C9AC0-960A-4575-ACDA-AC010B776395}" srcOrd="0" destOrd="0" presId="urn:microsoft.com/office/officeart/2005/8/layout/vList3"/>
    <dgm:cxn modelId="{E22B2351-173E-4F36-934A-569F98ADC122}" type="presParOf" srcId="{8250DD84-06CD-4B47-A104-3CFAC3F06B70}" destId="{CDC341E6-4A37-4D63-B20D-94E4F65110E7}" srcOrd="1" destOrd="0" presId="urn:microsoft.com/office/officeart/2005/8/layout/vList3"/>
    <dgm:cxn modelId="{660CEA27-982B-4A45-AC57-92D7E508A834}" type="presParOf" srcId="{5B72494E-DC84-4E7C-8718-8AEB8C058D1C}" destId="{BF97C781-0886-4419-A185-8602D9E5D4B1}" srcOrd="7" destOrd="0" presId="urn:microsoft.com/office/officeart/2005/8/layout/vList3"/>
    <dgm:cxn modelId="{DF8362AC-3BBF-4FE5-985B-7E8FA027FF7A}" type="presParOf" srcId="{5B72494E-DC84-4E7C-8718-8AEB8C058D1C}" destId="{FCA9B6D4-848B-4072-8D20-1C34738956C4}" srcOrd="8" destOrd="0" presId="urn:microsoft.com/office/officeart/2005/8/layout/vList3"/>
    <dgm:cxn modelId="{D59193FE-E9C9-4107-AA1B-850A56F76AC8}" type="presParOf" srcId="{FCA9B6D4-848B-4072-8D20-1C34738956C4}" destId="{4F388A85-6C09-456E-B5BD-4F137402B8D3}" srcOrd="0" destOrd="0" presId="urn:microsoft.com/office/officeart/2005/8/layout/vList3"/>
    <dgm:cxn modelId="{093FA233-6CDC-4209-BA42-C6723B59BC2D}" type="presParOf" srcId="{FCA9B6D4-848B-4072-8D20-1C34738956C4}" destId="{13237FF5-FCB4-4BC8-800E-CE40A37F88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BFEE-6224-4CD9-A69F-D2B71CA44FCA}">
      <dsp:nvSpPr>
        <dsp:cNvPr id="0" name=""/>
        <dsp:cNvSpPr/>
      </dsp:nvSpPr>
      <dsp:spPr>
        <a:xfrm rot="10800000">
          <a:off x="1623117" y="4002"/>
          <a:ext cx="5568503" cy="882099"/>
        </a:xfrm>
        <a:prstGeom prst="homePlat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9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работы группы технической поддержки </a:t>
          </a:r>
          <a:endParaRPr lang="ru-RU" sz="2000" kern="1200" dirty="0"/>
        </a:p>
      </dsp:txBody>
      <dsp:txXfrm rot="10800000">
        <a:off x="1843642" y="4002"/>
        <a:ext cx="5347978" cy="882099"/>
      </dsp:txXfrm>
    </dsp:sp>
    <dsp:sp modelId="{55398B7A-B3BF-4178-82A1-CC79A1D71382}">
      <dsp:nvSpPr>
        <dsp:cNvPr id="0" name=""/>
        <dsp:cNvSpPr/>
      </dsp:nvSpPr>
      <dsp:spPr>
        <a:xfrm>
          <a:off x="1182068" y="4002"/>
          <a:ext cx="882099" cy="8820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A3FD9-A441-4573-9578-B21D00847206}">
      <dsp:nvSpPr>
        <dsp:cNvPr id="0" name=""/>
        <dsp:cNvSpPr/>
      </dsp:nvSpPr>
      <dsp:spPr>
        <a:xfrm rot="10800000">
          <a:off x="1623076" y="1149415"/>
          <a:ext cx="5568559" cy="882108"/>
        </a:xfrm>
        <a:prstGeom prst="homePlate">
          <a:avLst/>
        </a:prstGeom>
        <a:solidFill>
          <a:schemeClr val="accent5">
            <a:shade val="50000"/>
            <a:hueOff val="101189"/>
            <a:satOff val="-2238"/>
            <a:lumOff val="16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9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функционирования ГИС СО РМС</a:t>
          </a:r>
          <a:endParaRPr lang="ru-RU" sz="2000" kern="1200" dirty="0"/>
        </a:p>
      </dsp:txBody>
      <dsp:txXfrm rot="10800000">
        <a:off x="1843603" y="1149415"/>
        <a:ext cx="5348032" cy="882108"/>
      </dsp:txXfrm>
    </dsp:sp>
    <dsp:sp modelId="{A2B3BCA6-4B71-475F-986C-AD9C5A1236FB}">
      <dsp:nvSpPr>
        <dsp:cNvPr id="0" name=""/>
        <dsp:cNvSpPr/>
      </dsp:nvSpPr>
      <dsp:spPr>
        <a:xfrm>
          <a:off x="1182054" y="1149419"/>
          <a:ext cx="882099" cy="8820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0EA1F-8B56-4842-A9AB-DFEDA7752D89}">
      <dsp:nvSpPr>
        <dsp:cNvPr id="0" name=""/>
        <dsp:cNvSpPr/>
      </dsp:nvSpPr>
      <dsp:spPr>
        <a:xfrm rot="10800000">
          <a:off x="1623117" y="2294837"/>
          <a:ext cx="5568503" cy="882099"/>
        </a:xfrm>
        <a:prstGeom prst="homePlate">
          <a:avLst/>
        </a:prstGeom>
        <a:solidFill>
          <a:schemeClr val="accent5">
            <a:shade val="50000"/>
            <a:hueOff val="202378"/>
            <a:satOff val="-4476"/>
            <a:lumOff val="335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9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Мероприятия по развитию РФ ЕГИСЗ</a:t>
          </a:r>
          <a:endParaRPr lang="ru-RU" sz="2000" kern="1200" dirty="0"/>
        </a:p>
      </dsp:txBody>
      <dsp:txXfrm rot="10800000">
        <a:off x="1843642" y="2294837"/>
        <a:ext cx="5347978" cy="882099"/>
      </dsp:txXfrm>
    </dsp:sp>
    <dsp:sp modelId="{961E9A97-9274-4535-B41E-31DA18CEDCB5}">
      <dsp:nvSpPr>
        <dsp:cNvPr id="0" name=""/>
        <dsp:cNvSpPr/>
      </dsp:nvSpPr>
      <dsp:spPr>
        <a:xfrm>
          <a:off x="1182068" y="2294837"/>
          <a:ext cx="882099" cy="8820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341E6-4A37-4D63-B20D-94E4F65110E7}">
      <dsp:nvSpPr>
        <dsp:cNvPr id="0" name=""/>
        <dsp:cNvSpPr/>
      </dsp:nvSpPr>
      <dsp:spPr>
        <a:xfrm rot="10800000">
          <a:off x="1623117" y="3440249"/>
          <a:ext cx="5568503" cy="882099"/>
        </a:xfrm>
        <a:prstGeom prst="homePlate">
          <a:avLst/>
        </a:prstGeom>
        <a:solidFill>
          <a:schemeClr val="accent5">
            <a:shade val="50000"/>
            <a:hueOff val="202378"/>
            <a:satOff val="-4476"/>
            <a:lumOff val="335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9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проведения открытых заседаний информационного совета МИАЦ</a:t>
          </a:r>
          <a:endParaRPr lang="ru-RU" sz="2000" kern="1200" dirty="0"/>
        </a:p>
      </dsp:txBody>
      <dsp:txXfrm rot="10800000">
        <a:off x="1843642" y="3440249"/>
        <a:ext cx="5347978" cy="882099"/>
      </dsp:txXfrm>
    </dsp:sp>
    <dsp:sp modelId="{2C6C9AC0-960A-4575-ACDA-AC010B776395}">
      <dsp:nvSpPr>
        <dsp:cNvPr id="0" name=""/>
        <dsp:cNvSpPr/>
      </dsp:nvSpPr>
      <dsp:spPr>
        <a:xfrm>
          <a:off x="1182068" y="3440249"/>
          <a:ext cx="882099" cy="8820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37FF5-FCB4-4BC8-800E-CE40A37F8823}">
      <dsp:nvSpPr>
        <dsp:cNvPr id="0" name=""/>
        <dsp:cNvSpPr/>
      </dsp:nvSpPr>
      <dsp:spPr>
        <a:xfrm rot="10800000">
          <a:off x="1623117" y="4585662"/>
          <a:ext cx="5568503" cy="882099"/>
        </a:xfrm>
        <a:prstGeom prst="homePlate">
          <a:avLst/>
        </a:prstGeom>
        <a:solidFill>
          <a:schemeClr val="accent5">
            <a:shade val="50000"/>
            <a:hueOff val="101189"/>
            <a:satOff val="-2238"/>
            <a:lumOff val="16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9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Курирование отдельных проектов и направлений деятельности МИАЦ</a:t>
          </a:r>
          <a:endParaRPr lang="ru-RU" sz="2000" kern="1200" dirty="0"/>
        </a:p>
      </dsp:txBody>
      <dsp:txXfrm rot="10800000">
        <a:off x="1843642" y="4585662"/>
        <a:ext cx="5347978" cy="882099"/>
      </dsp:txXfrm>
    </dsp:sp>
    <dsp:sp modelId="{4F388A85-6C09-456E-B5BD-4F137402B8D3}">
      <dsp:nvSpPr>
        <dsp:cNvPr id="0" name=""/>
        <dsp:cNvSpPr/>
      </dsp:nvSpPr>
      <dsp:spPr>
        <a:xfrm>
          <a:off x="1182068" y="4585662"/>
          <a:ext cx="882099" cy="88209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Серебристая дымка\Serebristaya_Dym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836713"/>
            <a:ext cx="5396136" cy="13681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852936"/>
            <a:ext cx="539268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69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799"/>
            <a:ext cx="7221488" cy="51113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Серебристая дымка\Serebristaya_Dymka_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260350"/>
            <a:ext cx="7221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28775"/>
            <a:ext cx="72215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19050" y="6602413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200">
                <a:solidFill>
                  <a:srgbClr val="7F7F7F"/>
                </a:solidFill>
              </a:rPr>
              <a:t>ProPowerPoint.Ru</a:t>
            </a:r>
            <a:endParaRPr lang="ru-RU" altLang="ru-RU" sz="12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635375" y="836613"/>
            <a:ext cx="5395913" cy="1368425"/>
          </a:xfrm>
        </p:spPr>
        <p:txBody>
          <a:bodyPr/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2852738"/>
            <a:ext cx="5392738" cy="863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ыполненной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группами специалистов МИАЦ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64096"/>
          </a:xfrm>
        </p:spPr>
        <p:txBody>
          <a:bodyPr/>
          <a:lstStyle/>
          <a:p>
            <a:pPr indent="169862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ГИС СО РМС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052736"/>
            <a:ext cx="7221488" cy="563337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 МО из 109 медицинских организаций. Из них 77 государственные, 29 частные.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подключены к серверу  МИАЦ   по ТМС или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каналу;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имеют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по данным Росздравнадзора по Самарской области на соответствующие виды медицинской помощи;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неподведомственными Министерству заключены Соглашения об информационном обмене.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пользователей  постоянно актуализируется. Ежедневно поступает от 2 до 5 заявок.  К сожалению эта процедура выполняется в ручном режиме, хотя возможности Системы позволяют это делать путем её интеграции с ГИС СО «Кадры МУ». 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зарегистрировано 60 пользователей УГИДД. Из них 21 знают о Системе. 4 использовали Систему более 110 раз.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УФМС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подключено к Систем.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37" y="118851"/>
            <a:ext cx="1509387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1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64096"/>
          </a:xfrm>
        </p:spPr>
        <p:txBody>
          <a:bodyPr/>
          <a:lstStyle/>
          <a:p>
            <a:pPr indent="16986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ГИС СО РМС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052736"/>
            <a:ext cx="7221488" cy="563337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	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 01.01.2016 на сервере ГИС СО РМС были размещено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42 562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ГИБДД 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168 531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медзаключений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УФМС.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Ведется еженедельный мониторинг числа мигрантов, освидетельствованных МО для получения  разрешения на работу, в том числе получения патента, по запросу Минтруда Самарской области.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 семинаров. Обучение прошли 92 специалиста МО.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самоучитель для пользователей, который размещен в разделе ГИС СО РМС на сайте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МИАЦ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://medlan.samara.ru/ru/taxonomy/term/491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отчетный период проводились рабочие совещания с Участниками.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00" y="116632"/>
            <a:ext cx="1835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0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64096"/>
          </a:xfrm>
        </p:spPr>
        <p:txBody>
          <a:bodyPr/>
          <a:lstStyle/>
          <a:p>
            <a:pPr indent="16986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ГИС СО РМС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январь - декабрь 2015 года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052736"/>
            <a:ext cx="7221488" cy="563337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	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2015 году  проводились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развитию и модернизации государственной информационной системы Самарской области «Регистр медицинских справок» в рамках Контракта  39/15-ДБУ  от 24.08.2015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Выполнены: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технической документации к Контракту, 	обеспечено взаимодействие с разработчиком при выполнении Контракта,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приемка работ по этапам рабочей программы Контракта.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отчетный период проводились рабочие совещания с Участниками.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657"/>
            <a:ext cx="1835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13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64096"/>
          </a:xfrm>
        </p:spPr>
        <p:txBody>
          <a:bodyPr/>
          <a:lstStyle/>
          <a:p>
            <a:pPr indent="16986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ГИС СО РМС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Период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- декабрь 2015 года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052736"/>
            <a:ext cx="7221488" cy="563337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Мурашов А.Б.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Роль: «Администраторы Системы» 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(ЕСТП, взаимодействие с разработчиком, ведение каталога пользователей, получение отчетов)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Стрельникова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Иванова Е.В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Сундуков М.В.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Роль: «Специалист МИАЦ»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базы данных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«Номерной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бланков строгой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отчетности»)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Борисова И.Л.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Салюкова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835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97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720080"/>
          </a:xfrm>
        </p:spPr>
        <p:txBody>
          <a:bodyPr/>
          <a:lstStyle/>
          <a:p>
            <a:pPr lvl="0" indent="1698625"/>
            <a:r>
              <a:rPr lang="ru-RU" sz="2000" dirty="0" smtClean="0">
                <a:solidFill>
                  <a:srgbClr val="DE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развитию РФ ЕГИСЗ</a:t>
            </a:r>
            <a:br>
              <a:rPr lang="ru-RU" sz="2000" dirty="0" smtClean="0">
                <a:solidFill>
                  <a:srgbClr val="DE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DE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за отчетный период осуществлялось </a:t>
            </a:r>
            <a:br>
              <a:rPr lang="ru-RU" sz="2000" dirty="0" smtClean="0">
                <a:solidFill>
                  <a:srgbClr val="DE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DE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курирование проектов по ЕГИСЗ:</a:t>
            </a:r>
            <a:br>
              <a:rPr lang="ru-RU" sz="2000" dirty="0" smtClean="0">
                <a:solidFill>
                  <a:srgbClr val="DE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DEA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908720"/>
            <a:ext cx="7221488" cy="5777393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сервиса ГИС СО ЭР и сервиса ФЭР2.</a:t>
            </a:r>
          </a:p>
          <a:p>
            <a:pPr marL="457200" indent="-457200" algn="just">
              <a:buAutoNum type="arabicPeriod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составлении плана мероприятий по развитию АС «Внутриведомственная интеграционная шина министерства здравоохранения Самарской области».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проектов регламентов;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материалов и подготовка проекта «Состав РИЭМК Самарской области».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Регистрация информационных систем на сервисах ИЭМК: в сервисе «Интеграции прикладных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(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ИПС)» и «Единая система идентификации, аутентификации и  авторизации пользователей ЕГИСЗ на основе ЕСИА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ЕСИАиА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Подготовка Дорожной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развития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ЕГИСЗ на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2015-2018гг.,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заполнения п. 51 .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Актуализация разделов 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«Анкете субъекта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информатизации здравоохранения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Участие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рабочих совещаниях по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заседания информационного совета, писем, служебных записок.</a:t>
            </a:r>
          </a:p>
          <a:p>
            <a:pPr marL="0" indent="0" algn="just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9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64096"/>
          </a:xfrm>
        </p:spPr>
        <p:txBody>
          <a:bodyPr/>
          <a:lstStyle/>
          <a:p>
            <a:pPr lvl="0" indent="169862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открытых заседаний информационного совета МИАЦ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052736"/>
            <a:ext cx="7221488" cy="5633377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отчетный период было проведено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открытых заседаний Информационного совета МИАЦ.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заседанию формируются Повестка дня, письма-приглашения для участников.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завершению заседания: осуществляется регистрация участников, анализ обращений пользователей через чат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конференции, выполнение поручений директора по результатам проведения заседания.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материалы, в том числе подготовленные записи заседаний, размещаются в разделе «Информационный совет» сайта МИАЦ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16632"/>
            <a:ext cx="882099" cy="88209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9588"/>
              <a:satOff val="456"/>
              <a:lumOff val="-15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840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64096"/>
          </a:xfrm>
        </p:spPr>
        <p:txBody>
          <a:bodyPr/>
          <a:lstStyle/>
          <a:p>
            <a:pPr lvl="0" indent="169862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открытых заседаний информационного совета МИАЦ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052736"/>
            <a:ext cx="7221488" cy="5633377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Стрельникова Т.А.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Пестова Н.М.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Ведунов П.В.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Молякова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Овал 4"/>
          <p:cNvSpPr/>
          <p:nvPr/>
        </p:nvSpPr>
        <p:spPr>
          <a:xfrm>
            <a:off x="2051720" y="116632"/>
            <a:ext cx="882099" cy="88209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9588"/>
              <a:satOff val="456"/>
              <a:lumOff val="-15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7668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64096"/>
          </a:xfrm>
        </p:spPr>
        <p:txBody>
          <a:bodyPr/>
          <a:lstStyle/>
          <a:p>
            <a:pPr lvl="0"/>
            <a:r>
              <a:rPr lang="ru-RU" sz="20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Курирование отдельных проектов и направлений деятельности МИАЦ по поручению директора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052736"/>
            <a:ext cx="7221488" cy="563337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1.Интеграция </a:t>
            </a:r>
            <a:r>
              <a:rPr lang="ru-RU" sz="2000" dirty="0" smtClean="0"/>
              <a:t>информационных систем </a:t>
            </a:r>
            <a:r>
              <a:rPr lang="ru-RU" sz="2000" dirty="0" smtClean="0"/>
              <a:t>ГБУЗ «Самарская </a:t>
            </a:r>
            <a:r>
              <a:rPr lang="ru-RU" sz="2000" dirty="0"/>
              <a:t>областная клиническая станция переливания </a:t>
            </a:r>
            <a:r>
              <a:rPr lang="ru-RU" sz="2000" dirty="0" smtClean="0"/>
              <a:t>крови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ru-RU" sz="2000" dirty="0" smtClean="0"/>
              <a:t>РИЭМК на платформе АС «Внутриведомственная интеграционная шина министерства здравоохранения Самарской области</a:t>
            </a:r>
            <a:r>
              <a:rPr lang="ru-RU" sz="2000" dirty="0" smtClean="0"/>
              <a:t>»;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2. ГИС </a:t>
            </a:r>
            <a:r>
              <a:rPr lang="ru-RU" sz="2000" dirty="0" smtClean="0"/>
              <a:t>СО «РАЛИС</a:t>
            </a:r>
            <a:r>
              <a:rPr lang="ru-RU" sz="2000" dirty="0" smtClean="0"/>
              <a:t>»;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3. Участие в подготовке технических заданий по развитию АС «Смертность», подготовка Соглашения по информационному взаимодействию с управлением ЗАГС и </a:t>
            </a:r>
            <a:r>
              <a:rPr lang="ru-RU" sz="2000" dirty="0" err="1" smtClean="0"/>
              <a:t>Самарастат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4. </a:t>
            </a:r>
            <a:r>
              <a:rPr lang="ru-RU" sz="2000" dirty="0" smtClean="0"/>
              <a:t>АРМ «</a:t>
            </a:r>
            <a:r>
              <a:rPr lang="ru-RU" sz="2000" dirty="0" err="1" smtClean="0"/>
              <a:t>Флюорокабинет</a:t>
            </a:r>
            <a:r>
              <a:rPr lang="ru-RU" sz="2000" dirty="0" smtClean="0"/>
              <a:t>»: интеграция ПО «Мониторинг больных туберкулезом» и АС «Поликлиника», создание БД «</a:t>
            </a:r>
            <a:r>
              <a:rPr lang="ru-RU" sz="2000" dirty="0" err="1" smtClean="0"/>
              <a:t>Флюорокартотека</a:t>
            </a:r>
            <a:r>
              <a:rPr lang="ru-RU" sz="2000" dirty="0" smtClean="0"/>
              <a:t>» на платформе РАМИ, проект по созданию  </a:t>
            </a:r>
            <a:r>
              <a:rPr lang="ru-RU" sz="2000" dirty="0"/>
              <a:t>доступной информационной базы обследований  на туберкулез всего населения Самарской области, предоставление доступа к ней как гражданам (</a:t>
            </a:r>
            <a:r>
              <a:rPr lang="ru-RU" sz="2000" dirty="0" smtClean="0"/>
              <a:t>адресно) так и органам власти.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endParaRPr lang="ru-RU" sz="2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64096"/>
          </a:xfrm>
        </p:spPr>
        <p:txBody>
          <a:bodyPr/>
          <a:lstStyle/>
          <a:p>
            <a:pPr lvl="0"/>
            <a:r>
              <a:rPr lang="ru-RU" sz="20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Курирование отдельных проектов и направлений деятельности МИАЦ по поручению директора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052736"/>
            <a:ext cx="7221488" cy="563337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	</a:t>
            </a:r>
            <a:endParaRPr lang="ru-RU" sz="2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166843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взаимодействия ИС здравоохранения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ведомствами с помощью технологических возможностей ГИС СО СМЭВ и ГИС СМЭВ Минсвязи РФ: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универсальная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карта (УЭК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пациента»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РПГУ;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«Электронный лист нетрудоспособности» (ЭЛН)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участие в проведении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в электронном здравоохранении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Выполнение прочих поручений директора и руководства МИАЦ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3026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2016\Отчеты мои\Шаблоны презентаций\1307302682_laptop-in-spray-of-water_stock-photo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8" t="42266" r="1" b="23267"/>
          <a:stretch/>
        </p:blipFill>
        <p:spPr bwMode="auto">
          <a:xfrm>
            <a:off x="1907704" y="836712"/>
            <a:ext cx="244868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2808312"/>
          </a:xfrm>
        </p:spPr>
        <p:txBody>
          <a:bodyPr/>
          <a:lstStyle/>
          <a:p>
            <a:pPr lvl="0"/>
            <a:r>
              <a:rPr lang="ru-RU" sz="2000" dirty="0" smtClean="0"/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совместную работу, </a:t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1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задачи, которые решались группами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442878"/>
              </p:ext>
            </p:extLst>
          </p:nvPr>
        </p:nvGraphicFramePr>
        <p:xfrm>
          <a:off x="611561" y="1268760"/>
          <a:ext cx="8373690" cy="547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8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9"/>
            <a:ext cx="7221537" cy="576064"/>
          </a:xfrm>
        </p:spPr>
        <p:txBody>
          <a:bodyPr/>
          <a:lstStyle/>
          <a:p>
            <a:pPr marL="1077913" indent="-8731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группы технической поддержки.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январь - ноябрь 2015 года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980728"/>
            <a:ext cx="7221488" cy="57053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Ежедневный мониторинг заявок и обращений специалистов медицинских организаций в ЕСТП и граждан на «горячую» линию ЭР.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9351 обращение более чем от  230 МО, в </a:t>
            </a:r>
            <a:r>
              <a:rPr lang="ru-RU" sz="1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ведомственных и частных;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 обращений было выполнено. Специалисты ЕСТП  36% обращений выполнили самостоятельно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более десятка предложений по модернизации сайта ЕСТП.</a:t>
            </a:r>
          </a:p>
          <a:p>
            <a:pPr marL="0" indent="0" algn="just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92363" y="260648"/>
            <a:ext cx="882099" cy="88209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744321"/>
              </p:ext>
            </p:extLst>
          </p:nvPr>
        </p:nvGraphicFramePr>
        <p:xfrm>
          <a:off x="2483768" y="2852936"/>
          <a:ext cx="5472000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94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82099"/>
          </a:xfrm>
        </p:spPr>
        <p:txBody>
          <a:bodyPr/>
          <a:lstStyle/>
          <a:p>
            <a:pPr marL="1077913" indent="-8731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группы технической поддержки.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январь - ноябрь 2015 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980728"/>
            <a:ext cx="7221488" cy="57053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рекомендаций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 и специалистов МИАЦ по решению проблем пользователей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причин, вызвавших трудности в эксплуатации,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МИАЦ,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временных решений и заданий /предложений специалистам МИАЦ для последующего 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отчетный период подготовлено и размещено на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сайтах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(МИАЦ и ЕСТП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разослано в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по Электронной Почте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сообщений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 и перераспределение их между структурными подразделениями МИАЦ, обеспечивающих функционирование информационных систем и МО: подготовка инструкций/рекомендаций для ИТ-специалистов МО, размещение их в каталоге на общем диске в папке ЕСТП.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обучения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1-ой линии ЕСТП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(занятия,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кратких инструкций для ответов на «горячие» вопросы пользователей, извещение о функциональных возможностях новых версий).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Овал 11"/>
          <p:cNvSpPr/>
          <p:nvPr/>
        </p:nvSpPr>
        <p:spPr>
          <a:xfrm>
            <a:off x="1992363" y="260648"/>
            <a:ext cx="882099" cy="88209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1912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1"/>
            <a:ext cx="7221537" cy="908720"/>
          </a:xfrm>
        </p:spPr>
        <p:txBody>
          <a:bodyPr/>
          <a:lstStyle/>
          <a:p>
            <a:pPr marL="1077913" indent="-8731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группы технической поддержки.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с января по октябрь 2015 года проводились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897996"/>
            <a:ext cx="7221488" cy="57881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он-лайн режим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434975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сервис «Электронная регистратура»; </a:t>
            </a:r>
          </a:p>
          <a:p>
            <a:pPr marL="0" indent="0" algn="just" defTabSz="434975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работа с АС «Смертность»;</a:t>
            </a:r>
          </a:p>
          <a:p>
            <a:pPr marL="0" indent="0" algn="just" defTabSz="434975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подключение к сервису Личный кабинет на сайте ЕСТП</a:t>
            </a:r>
          </a:p>
          <a:p>
            <a:pPr marL="0" indent="0" algn="just" defTabSz="434975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Осуществлено более чем 97 инсталляций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34975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«Поликлиника», в том числе в связи с установкой функциональных приложений по стоматологии на платформе АС «Поликлиника»,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34975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«Смертность»</a:t>
            </a:r>
          </a:p>
          <a:p>
            <a:pPr marL="0" indent="0" algn="just" defTabSz="434975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обмена между серверами МИАЦ и МО.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Рабочие совещания по организации работы ЕСТП.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писем в МО и раздела «Служба единой технической поддержки МИАЦ» на сайте МИАЦ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medlan.samara.ru/ru/taxonomy/term/446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92363" y="15897"/>
            <a:ext cx="882099" cy="88209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0380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1"/>
            <a:ext cx="7221537" cy="908720"/>
          </a:xfrm>
        </p:spPr>
        <p:txBody>
          <a:bodyPr/>
          <a:lstStyle/>
          <a:p>
            <a:pPr marL="1077913" indent="-8731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группы технической поддержки.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январь - ноябрь 2015 года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897996"/>
            <a:ext cx="7221488" cy="5788117"/>
          </a:xfrm>
        </p:spPr>
        <p:txBody>
          <a:bodyPr/>
          <a:lstStyle/>
          <a:p>
            <a:pPr marL="0" indent="0" algn="just">
              <a:buNone/>
            </a:pPr>
            <a:endParaRPr lang="ru-RU" sz="17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 телефону обращений граждан по вопросам записи на прием к врачу в электронном виде через сайт  «Электронная регистратура министерства здравоохранения Самарской области». Оказание консультативной помощи гражданам, инициирование размещения информационных сообщений о проблемах с сервисом, взаимодействие с ответственными на сервис в МО.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за отчетный период оказано консультаций по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7035 </a:t>
            </a:r>
            <a:r>
              <a:rPr lang="ru-RU" sz="2000" dirty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обращениям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граждан</a:t>
            </a:r>
            <a:endParaRPr lang="ru-RU" sz="2000" dirty="0">
              <a:solidFill>
                <a:srgbClr val="7030A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консультирования специалистами МИАЦ ИТ-специалистов МО  по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-телефонии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оптимизация маршрутов, настройка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параметров, подготовка справочника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Овал 11"/>
          <p:cNvSpPr/>
          <p:nvPr/>
        </p:nvSpPr>
        <p:spPr>
          <a:xfrm>
            <a:off x="1992363" y="15897"/>
            <a:ext cx="882099" cy="88209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7526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882099"/>
          </a:xfrm>
        </p:spPr>
        <p:txBody>
          <a:bodyPr/>
          <a:lstStyle/>
          <a:p>
            <a:pPr marL="1077913" indent="-8731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группы технической поддержки.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январь - ноябрь 2015 года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142747"/>
            <a:ext cx="7221488" cy="5543366"/>
          </a:xfrm>
        </p:spPr>
        <p:txBody>
          <a:bodyPr/>
          <a:lstStyle/>
          <a:p>
            <a:pPr marL="0" indent="0" algn="just">
              <a:buNone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Стрельникова Т.А.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Техподдержка функционирования ИС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 А.И.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Ганусевич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А.Р.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Сундуков М.В.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«Электронной регистратуры»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Батянова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Е.В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92363" y="260648"/>
            <a:ext cx="882099" cy="88209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5259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1800200"/>
          </a:xfrm>
        </p:spPr>
        <p:txBody>
          <a:bodyPr/>
          <a:lstStyle/>
          <a:p>
            <a:pPr marL="1077913" indent="-8731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ru-RU" sz="2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сегмента     	Федерального </a:t>
            </a:r>
            <a:r>
              <a:rPr lang="ru-RU" sz="2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 лиц, страдающих </a:t>
            </a:r>
            <a:r>
              <a:rPr lang="ru-RU" sz="2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жизнеугрожающими</a:t>
            </a:r>
            <a:r>
              <a:rPr lang="ru-RU" sz="2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хроническими прогрессирующими редкими (</a:t>
            </a:r>
            <a:r>
              <a:rPr lang="ru-RU" sz="2000" b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орфанными</a:t>
            </a:r>
            <a:r>
              <a:rPr lang="ru-RU" sz="2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заболеваниями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142747"/>
            <a:ext cx="7221488" cy="554336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- Актуализация сведений по пациентам;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- Сверка с БД умерших;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- Взаимодействие с ответственными специалистами МЗ СО по профилям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- Размещение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ОПФР с FTP-сервера МИАЦ на общий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На 01.01.2016  в Регистре состоит 400 человек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 За 2015 год Регистр пополнился 36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пациентами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Батянова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Т.А.</a:t>
            </a:r>
            <a:endParaRPr lang="ru-RU" sz="2000" dirty="0">
              <a:solidFill>
                <a:srgbClr val="C0000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	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o2.imgsmail.ru/imgpreview?key=35b7c85ac8c88232&amp;mb=imgdb_preview_16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19431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3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648"/>
            <a:ext cx="7221537" cy="1080120"/>
          </a:xfrm>
        </p:spPr>
        <p:txBody>
          <a:bodyPr/>
          <a:lstStyle/>
          <a:p>
            <a:pPr lvl="0" indent="16986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ГИС СО РМС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196752"/>
            <a:ext cx="7221488" cy="548936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«Регистр медицинских справок»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Правительства Самарской области от 15.05.2014 № 268 и введена в эксплуатацию с 01.01.2015 приказом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 СО 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24.12.2014 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37-н. Класс -  «облачная» система.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«IT в здравоохранении»  всероссийского конкурса «ПРОФ-IT.2015» заняла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с проектом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программного обеспечения государственной информационной системы Самарской области «Регистр медицинских справок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Системы регламентирована приказом МЗСО  министерства здравоохранения Самарской области от 30.01.2015 №8-н (проект которого был подготовлен МИАЦ в отчетный период).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Участники Системы: МЗ СО, УГИБДД, УФМС, МО и МИАЦ,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пользователи вносят 5 видов медицинских справок: 4 вида заключений для мигрантов и справка на право управления транспортным средством.</a:t>
            </a:r>
          </a:p>
          <a:p>
            <a:pPr marL="0" indent="0" algn="just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52" y="188640"/>
            <a:ext cx="161720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040416"/>
      </p:ext>
    </p:extLst>
  </p:cSld>
  <p:clrMapOvr>
    <a:masterClrMapping/>
  </p:clrMapOvr>
</p:sld>
</file>

<file path=ppt/theme/theme1.xml><?xml version="1.0" encoding="utf-8"?>
<a:theme xmlns:a="http://schemas.openxmlformats.org/drawingml/2006/main" name="Serebristay_Dym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Serebristay_Dymka</Template>
  <TotalTime>470</TotalTime>
  <Words>210</Words>
  <Application>Microsoft Office PowerPoint</Application>
  <PresentationFormat>Экран (4:3)</PresentationFormat>
  <Paragraphs>175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Serebristay_Dymka</vt:lpstr>
      <vt:lpstr>Отчет о работе</vt:lpstr>
      <vt:lpstr>Основные задачи, которые решались группами </vt:lpstr>
      <vt:lpstr>    Организация работы группы технической поддержки. Период январь - ноябрь 2015 года     </vt:lpstr>
      <vt:lpstr>  Организация работы группы технической поддержки. Период январь - ноябрь 2015 года  </vt:lpstr>
      <vt:lpstr>    Организация работы группы технической поддержки.  За период с января по октябрь 2015 года проводились  </vt:lpstr>
      <vt:lpstr>   Организация работы группы технической поддержки. Период январь - ноябрь 2015 года </vt:lpstr>
      <vt:lpstr>  Организация работы группы технической поддержки. Период январь - ноябрь 2015 года </vt:lpstr>
      <vt:lpstr>    Ведение регионального сегмента      Федерального регистра лиц, страдающих  жизнеугрожающими и хроническими прогрессирующими редкими (орфанными) заболеваниями </vt:lpstr>
      <vt:lpstr>Обеспечение функционирования ГИС СО РМС за отчетный период: </vt:lpstr>
      <vt:lpstr>Обеспечение функционирования ГИС СО РМС за отчетный период: </vt:lpstr>
      <vt:lpstr>Обеспечение функционирования ГИС СО РМС за отчетный период:</vt:lpstr>
      <vt:lpstr>Обеспечение функционирования ГИС СО РМС Период январь - декабрь 2015 года</vt:lpstr>
      <vt:lpstr>Обеспечение функционирования ГИС СО РМС                 Период январь - декабрь 2015 года</vt:lpstr>
      <vt:lpstr>Мероприятия по развитию РФ ЕГИСЗ                               за отчетный период осуществлялось                              курирование проектов по ЕГИСЗ: </vt:lpstr>
      <vt:lpstr>Организация проведения открытых заседаний информационного совета МИАЦ </vt:lpstr>
      <vt:lpstr>Организация проведения открытых заседаний информационного совета МИАЦ </vt:lpstr>
      <vt:lpstr> Курирование отдельных проектов и направлений деятельности МИАЦ по поручению директора</vt:lpstr>
      <vt:lpstr> Курирование отдельных проектов и направлений деятельности МИАЦ по поручению директора</vt:lpstr>
      <vt:lpstr> Спасибо за совместную работу,  благодарю за внимание!</vt:lpstr>
    </vt:vector>
  </TitlesOfParts>
  <Company>MIAC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Серебристая дымка. Абстрактный</dc:subject>
  <dc:creator>Стрельникова Т.А.</dc:creator>
  <dc:description>http://propowerpoint.ru - Бесплатные шаблоны для презентаций. Полезные советы и уроки PowerPoint .</dc:description>
  <cp:lastModifiedBy>Стрельникова Т.А.</cp:lastModifiedBy>
  <cp:revision>66</cp:revision>
  <cp:lastPrinted>2016-02-15T06:49:36Z</cp:lastPrinted>
  <dcterms:created xsi:type="dcterms:W3CDTF">2016-02-13T06:21:19Z</dcterms:created>
  <dcterms:modified xsi:type="dcterms:W3CDTF">2016-02-15T09:08:09Z</dcterms:modified>
</cp:coreProperties>
</file>