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6" r:id="rId2"/>
    <p:sldId id="306" r:id="rId3"/>
    <p:sldId id="302" r:id="rId4"/>
    <p:sldId id="303" r:id="rId5"/>
    <p:sldId id="258" r:id="rId6"/>
    <p:sldId id="304" r:id="rId7"/>
    <p:sldId id="301" r:id="rId8"/>
    <p:sldId id="297" r:id="rId9"/>
    <p:sldId id="296" r:id="rId10"/>
    <p:sldId id="278" r:id="rId11"/>
    <p:sldId id="298" r:id="rId12"/>
    <p:sldId id="299" r:id="rId13"/>
    <p:sldId id="300" r:id="rId14"/>
    <p:sldId id="280" r:id="rId15"/>
    <p:sldId id="293" r:id="rId16"/>
    <p:sldId id="277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B7EE"/>
    <a:srgbClr val="6699FF"/>
    <a:srgbClr val="99CCFF"/>
    <a:srgbClr val="1A54AA"/>
    <a:srgbClr val="1E60C0"/>
    <a:srgbClr val="2066CE"/>
    <a:srgbClr val="969696"/>
    <a:srgbClr val="FAA9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0" autoAdjust="0"/>
    <p:restoredTop sz="94713" autoAdjust="0"/>
  </p:normalViewPr>
  <p:slideViewPr>
    <p:cSldViewPr>
      <p:cViewPr>
        <p:scale>
          <a:sx n="118" d="100"/>
          <a:sy n="118" d="100"/>
        </p:scale>
        <p:origin x="-78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CBFD94-DB4D-450A-BF5B-BDAEA7068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764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1B21C-4C6A-436B-BCC2-2AF7360CDE0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6EE28-9FCF-4155-A33D-C2A7E5E53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19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6EE28-9FCF-4155-A33D-C2A7E5E53D3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69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/>
            </a:lvl1pPr>
          </a:lstStyle>
          <a:p>
            <a:fld id="{34FD0D18-2BB5-43F9-8865-B469EB8840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F628F-31DD-4B0E-9E53-45414159E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134A0-5EF6-40FE-B39C-6988E0932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30D5482-8B58-4586-A11C-A8A8A90C98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A108A69F-82AB-42C1-B72F-E524195A9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0FFE3-2A35-499D-A6F6-47DF259FE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8B31B-9148-4009-B44E-801EF64E6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C900B-FC6B-4147-BE34-3ABA020BA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1EDF4-C761-430A-8A19-247DF3A8F3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68A15-3A2B-4F31-A667-1ADEC521F1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08588-FAB9-43AB-BCDA-7F1DAE5E8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FEFF7-5196-4256-A519-DAFD0C3DC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6E28-2B96-4934-8A2B-6D594A3D1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366554E-D025-4142-8F29-A714226D89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zozh.medlan.samara.ru/" TargetMode="External"/><Relationship Id="rId2" Type="http://schemas.openxmlformats.org/officeDocument/2006/relationships/hyperlink" Target="http://minzdrav.samregio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79;&#1076;&#1088;&#1072;&#1074;&#1087;&#1086;&#1088;&#1090;&#1072;&#1083;.&#1088;&#1092;/" TargetMode="External"/><Relationship Id="rId4" Type="http://schemas.openxmlformats.org/officeDocument/2006/relationships/hyperlink" Target="http://medportal63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71682" y="5805264"/>
            <a:ext cx="1152128" cy="547384"/>
          </a:xfrm>
          <a:prstGeom prst="rect">
            <a:avLst/>
          </a:prstGeom>
          <a:solidFill>
            <a:srgbClr val="1E60C0"/>
          </a:solidFill>
          <a:ln w="0"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23144" y="2023085"/>
            <a:ext cx="5867712" cy="2520281"/>
          </a:xfrm>
        </p:spPr>
        <p:txBody>
          <a:bodyPr/>
          <a:lstStyle/>
          <a:p>
            <a:r>
              <a:rPr lang="ru-RU" altLang="ru-RU" sz="3000" dirty="0"/>
              <a:t>ОТЧЕТ О РАБОТЕ </a:t>
            </a:r>
            <a:r>
              <a:rPr lang="ru-RU" altLang="ru-RU" sz="3000" dirty="0" smtClean="0"/>
              <a:t>ОТДЕЛА ИННОВАЦИЙ И ПРОГРАММ В ЗДРАВООХРАНЕНИИ МИАЦ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за </a:t>
            </a:r>
            <a:r>
              <a:rPr lang="ru-RU" altLang="ru-RU" dirty="0" smtClean="0">
                <a:solidFill>
                  <a:srgbClr val="FF0000"/>
                </a:solidFill>
              </a:rPr>
              <a:t>2015</a:t>
            </a:r>
            <a:r>
              <a:rPr lang="ru-RU" altLang="ru-RU" dirty="0" smtClean="0"/>
              <a:t> год</a:t>
            </a:r>
            <a:endParaRPr lang="en-US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5435996"/>
            <a:ext cx="4724400" cy="122413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dirty="0"/>
              <a:t>Докладчик</a:t>
            </a:r>
          </a:p>
          <a:p>
            <a:pPr>
              <a:lnSpc>
                <a:spcPct val="80000"/>
              </a:lnSpc>
              <a:spcBef>
                <a:spcPts val="100"/>
              </a:spcBef>
            </a:pPr>
            <a:r>
              <a:rPr lang="ru-RU" altLang="ru-RU" dirty="0" smtClean="0"/>
              <a:t>начальник отдела инноваций и программ в здравоохранении МИАЦ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sz="2400" dirty="0" err="1" smtClean="0">
                <a:latin typeface="Arial" pitchFamily="34" charset="0"/>
              </a:rPr>
              <a:t>Н.Н.Буланова</a:t>
            </a:r>
            <a:endParaRPr lang="ru-RU" altLang="ru-RU" sz="2400" dirty="0">
              <a:latin typeface="Arial" pitchFamily="34" charset="0"/>
            </a:endParaRPr>
          </a:p>
          <a:p>
            <a:endParaRPr lang="en-US" dirty="0"/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2590800" y="2819400"/>
            <a:ext cx="533400" cy="609600"/>
            <a:chOff x="4128" y="1920"/>
            <a:chExt cx="1010" cy="1104"/>
          </a:xfrm>
        </p:grpSpPr>
        <p:sp>
          <p:nvSpPr>
            <p:cNvPr id="72712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5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262956" y="5774372"/>
            <a:ext cx="1152128" cy="547384"/>
          </a:xfrm>
          <a:prstGeom prst="rect">
            <a:avLst/>
          </a:prstGeom>
          <a:noFill/>
          <a:ln>
            <a:noFill/>
          </a:ln>
          <a:effectLst>
            <a:glow>
              <a:schemeClr val="accent5">
                <a:satMod val="175000"/>
                <a:alpha val="26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6156175" y="1393447"/>
            <a:ext cx="2664297" cy="419579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179512" y="1405567"/>
            <a:ext cx="2808312" cy="439969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87565" y="1443656"/>
            <a:ext cx="280025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i="1" dirty="0" smtClean="0"/>
              <a:t>Размещено</a:t>
            </a:r>
            <a:r>
              <a:rPr lang="en-US" sz="1600" b="1" i="1" dirty="0" smtClean="0"/>
              <a:t>:</a:t>
            </a:r>
          </a:p>
          <a:p>
            <a:pPr eaLnBrk="0" hangingPunct="0"/>
            <a:r>
              <a:rPr lang="ru-RU" sz="1400" i="1" dirty="0" smtClean="0"/>
              <a:t>1617 </a:t>
            </a:r>
            <a:r>
              <a:rPr lang="ru-RU" sz="1400" i="1" dirty="0"/>
              <a:t>единиц  </a:t>
            </a:r>
            <a:r>
              <a:rPr lang="ru-RU" sz="1400" i="1" dirty="0" smtClean="0"/>
              <a:t>информации</a:t>
            </a:r>
          </a:p>
          <a:p>
            <a:pPr eaLnBrk="0" hangingPunct="0"/>
            <a:r>
              <a:rPr lang="en-US" sz="1600" b="1" i="1" dirty="0" smtClean="0"/>
              <a:t>C</a:t>
            </a:r>
            <a:r>
              <a:rPr lang="ru-RU" sz="1600" b="1" i="1" dirty="0" err="1" smtClean="0"/>
              <a:t>оздано</a:t>
            </a:r>
            <a:r>
              <a:rPr lang="en-US" sz="1600" b="1" i="1" dirty="0" smtClean="0"/>
              <a:t>:</a:t>
            </a:r>
          </a:p>
          <a:p>
            <a:pPr algn="ctr" eaLnBrk="0" hangingPunct="0"/>
            <a:r>
              <a:rPr lang="ru-RU" sz="1400" i="1" dirty="0" smtClean="0"/>
              <a:t>8  </a:t>
            </a:r>
            <a:r>
              <a:rPr lang="ru-RU" sz="1400" i="1" dirty="0"/>
              <a:t>новых </a:t>
            </a:r>
            <a:r>
              <a:rPr lang="ru-RU" sz="1400" i="1" dirty="0" smtClean="0"/>
              <a:t>р</a:t>
            </a:r>
            <a:r>
              <a:rPr lang="ru-RU" sz="1400" i="1" dirty="0" smtClean="0">
                <a:solidFill>
                  <a:srgbClr val="000000"/>
                </a:solidFill>
              </a:rPr>
              <a:t>азделов,</a:t>
            </a:r>
          </a:p>
          <a:p>
            <a:pPr lvl="0" algn="ctr"/>
            <a:r>
              <a:rPr lang="ru-RU" sz="1400" i="1" dirty="0"/>
              <a:t>созданы интерактивные анкеты в разделе «Независимая оценка качества оказания услуг медицинскими организациями</a:t>
            </a:r>
            <a:r>
              <a:rPr lang="ru-RU" sz="1400" i="1" dirty="0" smtClean="0"/>
              <a:t>»,</a:t>
            </a:r>
            <a:endParaRPr lang="ru-RU" sz="1400" i="1" dirty="0"/>
          </a:p>
          <a:p>
            <a:pPr lvl="0" algn="ctr"/>
            <a:r>
              <a:rPr lang="ru-RU" sz="1400" i="1" dirty="0"/>
              <a:t>создано и размещено 8 </a:t>
            </a:r>
            <a:r>
              <a:rPr lang="ru-RU" sz="1400" i="1" dirty="0" smtClean="0"/>
              <a:t>баннеров,</a:t>
            </a:r>
          </a:p>
          <a:p>
            <a:pPr lvl="0" algn="ctr"/>
            <a:r>
              <a:rPr lang="ru-RU" sz="1400" i="1" dirty="0"/>
              <a:t>доработан раздел «Противодействие коррупции» и создана форма обратной связи «Сообщи о факте коррупции», а также форма «Вопросы и ответы» для раздела «Качество жизни»</a:t>
            </a:r>
          </a:p>
          <a:p>
            <a:pPr eaLnBrk="0" hangingPunct="0"/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76808" name="Freeform 8"/>
          <p:cNvSpPr>
            <a:spLocks/>
          </p:cNvSpPr>
          <p:nvPr/>
        </p:nvSpPr>
        <p:spPr bwMode="gray">
          <a:xfrm>
            <a:off x="2915816" y="3570010"/>
            <a:ext cx="1192634" cy="1517129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9" name="AutoShape 9"/>
          <p:cNvSpPr>
            <a:spLocks noChangeAspect="1" noChangeArrowheads="1" noTextEdit="1"/>
          </p:cNvSpPr>
          <p:nvPr/>
        </p:nvSpPr>
        <p:spPr bwMode="gray">
          <a:xfrm flipH="1">
            <a:off x="4810124" y="2844799"/>
            <a:ext cx="1346051" cy="186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10" name="Freeform 10"/>
          <p:cNvSpPr>
            <a:spLocks/>
          </p:cNvSpPr>
          <p:nvPr/>
        </p:nvSpPr>
        <p:spPr bwMode="gray">
          <a:xfrm flipH="1">
            <a:off x="4814886" y="3642017"/>
            <a:ext cx="1341287" cy="137311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6811" name="Group 11"/>
          <p:cNvGrpSpPr>
            <a:grpSpLocks/>
          </p:cNvGrpSpPr>
          <p:nvPr/>
        </p:nvGrpSpPr>
        <p:grpSpPr bwMode="auto">
          <a:xfrm>
            <a:off x="3113679" y="1988891"/>
            <a:ext cx="2827338" cy="1528763"/>
            <a:chOff x="1997" y="1314"/>
            <a:chExt cx="1889" cy="1009"/>
          </a:xfrm>
        </p:grpSpPr>
        <p:grpSp>
          <p:nvGrpSpPr>
            <p:cNvPr id="7681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681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/>
              </a:p>
            </p:txBody>
          </p:sp>
          <p:sp>
            <p:nvSpPr>
              <p:cNvPr id="7681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/>
              </a:p>
            </p:txBody>
          </p:sp>
        </p:grp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sz="1200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sz="1200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sz="1200"/>
            </a:p>
          </p:txBody>
        </p:sp>
        <p:sp>
          <p:nvSpPr>
            <p:cNvPr id="7681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sz="1200"/>
            </a:p>
          </p:txBody>
        </p:sp>
      </p:grp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3543476" y="1968455"/>
            <a:ext cx="199857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Работы, выполненные на официальном сайте МЗ СО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6168709" y="2017678"/>
            <a:ext cx="266429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/>
              <a:t>Подготовка</a:t>
            </a:r>
            <a:r>
              <a:rPr lang="ru-RU" sz="1400" i="1" dirty="0" smtClean="0"/>
              <a:t> </a:t>
            </a:r>
            <a:r>
              <a:rPr lang="ru-RU" sz="1400" i="1" dirty="0"/>
              <a:t>плана работ по сайту </a:t>
            </a:r>
            <a:r>
              <a:rPr lang="ru-RU" sz="1400" i="1" dirty="0" smtClean="0"/>
              <a:t>МЗ СО </a:t>
            </a:r>
            <a:r>
              <a:rPr lang="ru-RU" sz="1400" i="1" dirty="0"/>
              <a:t>на 2015 год;</a:t>
            </a:r>
          </a:p>
          <a:p>
            <a:pPr lvl="0" algn="ctr"/>
            <a:r>
              <a:rPr lang="ru-RU" sz="1400" i="1" dirty="0"/>
              <a:t>подготовка документации на выполнение работ по сопровождению сайта </a:t>
            </a:r>
            <a:r>
              <a:rPr lang="ru-RU" sz="1400" i="1" dirty="0" smtClean="0"/>
              <a:t>для </a:t>
            </a:r>
            <a:r>
              <a:rPr lang="ru-RU" sz="1400" i="1" dirty="0"/>
              <a:t>торгов;</a:t>
            </a:r>
          </a:p>
          <a:p>
            <a:pPr lvl="0" algn="ctr"/>
            <a:r>
              <a:rPr lang="ru-RU" sz="1400" i="1" dirty="0"/>
              <a:t>контроль исполнения, приемка работ и отработка замечаний по </a:t>
            </a:r>
            <a:r>
              <a:rPr lang="ru-RU" sz="1400" i="1" dirty="0" smtClean="0"/>
              <a:t>контракту;</a:t>
            </a:r>
            <a:endParaRPr lang="ru-RU" sz="1400" i="1" dirty="0"/>
          </a:p>
          <a:p>
            <a:pPr lvl="0" algn="ctr"/>
            <a:r>
              <a:rPr lang="ru-RU" sz="1400" i="1" dirty="0"/>
              <a:t>подготовка предложений по дальнейшему </a:t>
            </a:r>
            <a:r>
              <a:rPr lang="ru-RU" sz="1400" i="1" dirty="0" smtClean="0"/>
              <a:t>развитию сайта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944096" y="332656"/>
            <a:ext cx="7543800" cy="864096"/>
          </a:xfrm>
        </p:spPr>
        <p:txBody>
          <a:bodyPr/>
          <a:lstStyle/>
          <a:p>
            <a:r>
              <a:rPr lang="ru-RU" sz="1800" dirty="0" err="1" smtClean="0"/>
              <a:t>Модерация</a:t>
            </a:r>
            <a:r>
              <a:rPr lang="ru-RU" sz="1800" dirty="0"/>
              <a:t>, размещение информации и техническое сопровождение Интернет-ресурсов, находящихся в ведении </a:t>
            </a:r>
            <a:r>
              <a:rPr lang="ru-RU" sz="1800" dirty="0" smtClean="0"/>
              <a:t>отдела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864096"/>
          </a:xfrm>
        </p:spPr>
        <p:txBody>
          <a:bodyPr/>
          <a:lstStyle/>
          <a:p>
            <a:pPr eaLnBrk="0" hangingPunct="0"/>
            <a:r>
              <a:rPr lang="ru-RU" sz="2000" dirty="0"/>
              <a:t>Осуществление развития и обеспечение регулярного обновления информации на Интернет-ресурсах, находящихся в ведении отдела</a:t>
            </a:r>
            <a:endParaRPr lang="en-US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305800" cy="4104456"/>
          </a:xfrm>
        </p:spPr>
        <p:txBody>
          <a:bodyPr/>
          <a:lstStyle/>
          <a:p>
            <a:pPr lvl="0"/>
            <a:r>
              <a:rPr lang="ru-RU" sz="1800" b="1" dirty="0"/>
              <a:t>Работы, выполненные в 2015 году на </a:t>
            </a:r>
            <a:r>
              <a:rPr lang="ru-RU" sz="1800" b="1" dirty="0" smtClean="0"/>
              <a:t>сайте МИАЦ</a:t>
            </a:r>
            <a:r>
              <a:rPr lang="en-US" sz="1800" b="1" dirty="0" smtClean="0"/>
              <a:t>:</a:t>
            </a:r>
          </a:p>
          <a:p>
            <a:pPr lvl="0"/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6868022" cy="440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525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5983957" y="1393447"/>
            <a:ext cx="3052539" cy="434369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179511" y="1405566"/>
            <a:ext cx="2964996" cy="433157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79511" y="1443657"/>
            <a:ext cx="2964995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300" b="1" i="1" dirty="0" smtClean="0"/>
              <a:t>Размещено</a:t>
            </a:r>
            <a:r>
              <a:rPr lang="en-US" sz="1300" b="1" i="1" dirty="0" smtClean="0"/>
              <a:t>:</a:t>
            </a:r>
            <a:endParaRPr lang="ru-RU" sz="1300" b="1" i="1" dirty="0" smtClean="0"/>
          </a:p>
          <a:p>
            <a:pPr eaLnBrk="0" hangingPunct="0"/>
            <a:r>
              <a:rPr lang="ru-RU" sz="1300" i="1" dirty="0" smtClean="0"/>
              <a:t>1412  </a:t>
            </a:r>
            <a:r>
              <a:rPr lang="ru-RU" sz="1300" i="1" dirty="0"/>
              <a:t>единиц  информации</a:t>
            </a:r>
            <a:endParaRPr lang="en-US" sz="1300" i="1" dirty="0" smtClean="0"/>
          </a:p>
          <a:p>
            <a:pPr lvl="0"/>
            <a:r>
              <a:rPr lang="ru-RU" sz="1300" b="1" i="1" dirty="0" smtClean="0"/>
              <a:t>Обеспечение</a:t>
            </a:r>
            <a:r>
              <a:rPr lang="ru-RU" sz="1300" i="1" dirty="0" smtClean="0"/>
              <a:t> </a:t>
            </a:r>
            <a:r>
              <a:rPr lang="ru-RU" sz="1300" i="1" dirty="0"/>
              <a:t>трансляции новостей с сайта </a:t>
            </a:r>
            <a:r>
              <a:rPr lang="ru-RU" sz="1300" i="1" dirty="0" smtClean="0"/>
              <a:t>МИАЦ </a:t>
            </a:r>
            <a:r>
              <a:rPr lang="ru-RU" sz="1300" i="1" dirty="0"/>
              <a:t>в ленту новостей в Twitter.com и </a:t>
            </a:r>
            <a:r>
              <a:rPr lang="ru-RU" sz="1300" i="1" dirty="0" err="1"/>
              <a:t>Facebook</a:t>
            </a:r>
            <a:r>
              <a:rPr lang="ru-RU" sz="1300" i="1" dirty="0"/>
              <a:t>;</a:t>
            </a:r>
          </a:p>
          <a:p>
            <a:r>
              <a:rPr lang="ru-RU" sz="1300" b="1" i="1" dirty="0" smtClean="0"/>
              <a:t>Актуализация</a:t>
            </a:r>
            <a:r>
              <a:rPr lang="ru-RU" sz="1300" i="1" dirty="0" smtClean="0"/>
              <a:t>  и информационное наполнение разделов </a:t>
            </a:r>
            <a:r>
              <a:rPr lang="ru-RU" sz="1300" i="1" dirty="0"/>
              <a:t>сайта согласно поступившим </a:t>
            </a:r>
            <a:r>
              <a:rPr lang="ru-RU" sz="1300" i="1" dirty="0" smtClean="0"/>
              <a:t>заявкам, а также поздравлений;</a:t>
            </a:r>
            <a:endParaRPr lang="ru-RU" sz="1300" i="1" dirty="0"/>
          </a:p>
          <a:p>
            <a:pPr lvl="0"/>
            <a:r>
              <a:rPr lang="ru-RU" sz="1300" b="1" i="1" dirty="0" smtClean="0"/>
              <a:t>Проверка</a:t>
            </a:r>
            <a:r>
              <a:rPr lang="ru-RU" sz="1300" i="1" dirty="0" smtClean="0"/>
              <a:t> </a:t>
            </a:r>
            <a:r>
              <a:rPr lang="ru-RU" sz="1300" i="1" dirty="0"/>
              <a:t>актуальности документов, содержащихся на сайте МИАЦ </a:t>
            </a:r>
            <a:r>
              <a:rPr lang="ru-RU" sz="1300" i="1" dirty="0" smtClean="0"/>
              <a:t>,</a:t>
            </a:r>
          </a:p>
          <a:p>
            <a:pPr lvl="0"/>
            <a:r>
              <a:rPr lang="ru-RU" sz="1300" b="1" i="1" dirty="0" smtClean="0"/>
              <a:t>Подготовка</a:t>
            </a:r>
            <a:r>
              <a:rPr lang="ru-RU" sz="1300" i="1" dirty="0" smtClean="0"/>
              <a:t> </a:t>
            </a:r>
            <a:r>
              <a:rPr lang="ru-RU" sz="1300" i="1" dirty="0"/>
              <a:t>документации для </a:t>
            </a:r>
            <a:r>
              <a:rPr lang="ru-RU" sz="1300" i="1" dirty="0" smtClean="0"/>
              <a:t>торгов на </a:t>
            </a:r>
            <a:r>
              <a:rPr lang="ru-RU" sz="1300" i="1" dirty="0"/>
              <a:t>выполнение работ по развитию сайта, в частности, модуля «</a:t>
            </a:r>
            <a:r>
              <a:rPr lang="ru-RU" sz="1300" i="1" dirty="0" smtClean="0"/>
              <a:t>Карта информатизации</a:t>
            </a:r>
            <a:r>
              <a:rPr lang="ru-RU" sz="1300" i="1" dirty="0"/>
              <a:t>»;</a:t>
            </a:r>
          </a:p>
          <a:p>
            <a:pPr lvl="0"/>
            <a:r>
              <a:rPr lang="ru-RU" sz="1300" i="1" dirty="0"/>
              <a:t>контроль исполнения, приемка </a:t>
            </a:r>
            <a:r>
              <a:rPr lang="ru-RU" sz="1300" i="1" dirty="0" smtClean="0"/>
              <a:t>работ, </a:t>
            </a:r>
            <a:r>
              <a:rPr lang="ru-RU" sz="1300" i="1" dirty="0"/>
              <a:t>внесение </a:t>
            </a:r>
            <a:r>
              <a:rPr lang="ru-RU" sz="1300" i="1" dirty="0" smtClean="0"/>
              <a:t>информации;</a:t>
            </a:r>
            <a:endParaRPr lang="ru-RU" sz="1300" i="1" dirty="0"/>
          </a:p>
          <a:p>
            <a:pPr lvl="0"/>
            <a:r>
              <a:rPr lang="ru-RU" sz="1300" i="1" dirty="0"/>
              <a:t>подготовка предложений по дальнейшему развитию </a:t>
            </a:r>
            <a:r>
              <a:rPr lang="ru-RU" sz="1300" i="1" dirty="0" smtClean="0"/>
              <a:t>сайта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76808" name="Freeform 8"/>
          <p:cNvSpPr>
            <a:spLocks/>
          </p:cNvSpPr>
          <p:nvPr/>
        </p:nvSpPr>
        <p:spPr bwMode="gray">
          <a:xfrm>
            <a:off x="3144507" y="3590397"/>
            <a:ext cx="1192634" cy="1517129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9" name="AutoShape 9"/>
          <p:cNvSpPr>
            <a:spLocks noChangeAspect="1" noChangeArrowheads="1" noTextEdit="1"/>
          </p:cNvSpPr>
          <p:nvPr/>
        </p:nvSpPr>
        <p:spPr bwMode="gray">
          <a:xfrm flipH="1">
            <a:off x="4810124" y="2844799"/>
            <a:ext cx="1346051" cy="186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10" name="Freeform 10"/>
          <p:cNvSpPr>
            <a:spLocks/>
          </p:cNvSpPr>
          <p:nvPr/>
        </p:nvSpPr>
        <p:spPr bwMode="gray">
          <a:xfrm flipH="1">
            <a:off x="4762102" y="3650048"/>
            <a:ext cx="1341287" cy="137311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6811" name="Group 11"/>
          <p:cNvGrpSpPr>
            <a:grpSpLocks/>
          </p:cNvGrpSpPr>
          <p:nvPr/>
        </p:nvGrpSpPr>
        <p:grpSpPr bwMode="auto">
          <a:xfrm>
            <a:off x="3187447" y="1999156"/>
            <a:ext cx="2827338" cy="1528763"/>
            <a:chOff x="1997" y="1314"/>
            <a:chExt cx="1889" cy="1009"/>
          </a:xfrm>
        </p:grpSpPr>
        <p:grpSp>
          <p:nvGrpSpPr>
            <p:cNvPr id="7681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681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/>
              </a:p>
            </p:txBody>
          </p:sp>
          <p:sp>
            <p:nvSpPr>
              <p:cNvPr id="7681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/>
              </a:p>
            </p:txBody>
          </p:sp>
        </p:grp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sz="1200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sz="1200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sz="1200"/>
            </a:p>
          </p:txBody>
        </p:sp>
        <p:sp>
          <p:nvSpPr>
            <p:cNvPr id="7681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sz="1200"/>
            </a:p>
          </p:txBody>
        </p:sp>
      </p:grp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3560409" y="2125252"/>
            <a:ext cx="199857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Работы, выполненные на сайте МИАЦ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6014785" y="1449383"/>
            <a:ext cx="302171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1300" i="1" dirty="0" smtClean="0"/>
              <a:t>блок </a:t>
            </a:r>
            <a:r>
              <a:rPr lang="ru-RU" sz="1300" i="1" dirty="0"/>
              <a:t>с текущей датой на главной странице сайта и смена знака возрастного ограничения;</a:t>
            </a:r>
          </a:p>
          <a:p>
            <a:pPr lvl="0"/>
            <a:r>
              <a:rPr lang="ru-RU" sz="1300" b="1" i="1" dirty="0" smtClean="0"/>
              <a:t>Создано</a:t>
            </a:r>
            <a:r>
              <a:rPr lang="en-US" sz="1300" b="1" i="1" dirty="0" smtClean="0"/>
              <a:t>:</a:t>
            </a:r>
            <a:endParaRPr lang="ru-RU" sz="1300" b="1" i="1" dirty="0" smtClean="0"/>
          </a:p>
          <a:p>
            <a:pPr lvl="0"/>
            <a:r>
              <a:rPr lang="ru-RU" sz="1300" b="1" i="1" dirty="0"/>
              <a:t>-</a:t>
            </a:r>
            <a:r>
              <a:rPr lang="ru-RU" sz="1300" i="1" dirty="0" smtClean="0"/>
              <a:t>база </a:t>
            </a:r>
            <a:r>
              <a:rPr lang="ru-RU" sz="1300" i="1" dirty="0"/>
              <a:t>логинов и паролей для скачивания информационного пакета «Справочники ЛС (SPLP)»; </a:t>
            </a:r>
            <a:r>
              <a:rPr lang="ru-RU" sz="1300" i="1" dirty="0" smtClean="0"/>
              <a:t>- база </a:t>
            </a:r>
            <a:r>
              <a:rPr lang="ru-RU" sz="1300" i="1" dirty="0"/>
              <a:t>логинов и паролей к модулю «Сервис отчетов»;</a:t>
            </a:r>
          </a:p>
          <a:p>
            <a:pPr lvl="0"/>
            <a:r>
              <a:rPr lang="ru-RU" sz="1300" i="1" dirty="0" smtClean="0"/>
              <a:t>-выдача  </a:t>
            </a:r>
            <a:r>
              <a:rPr lang="ru-RU" sz="1300" i="1" dirty="0"/>
              <a:t>паролей для работы с сайтом МИАЦ. Выдано 10 паролей для скачивания «Информационного вестника здравоохранения Самарской области» и актуального пакета НСИ;</a:t>
            </a:r>
          </a:p>
          <a:p>
            <a:pPr lvl="0"/>
            <a:r>
              <a:rPr lang="ru-RU" sz="1300" i="1" dirty="0" smtClean="0"/>
              <a:t>- подготовка </a:t>
            </a:r>
            <a:r>
              <a:rPr lang="ru-RU" sz="1300" i="1" dirty="0"/>
              <a:t>карт </a:t>
            </a:r>
            <a:r>
              <a:rPr lang="ru-RU" sz="1300" i="1" dirty="0" err="1"/>
              <a:t>г.о.Самара</a:t>
            </a:r>
            <a:r>
              <a:rPr lang="ru-RU" sz="1300" i="1" dirty="0"/>
              <a:t> с амбулаторно-поликлиническими учреждениями и учреждениями, имеющими круглосуточный стационар</a:t>
            </a:r>
            <a:r>
              <a:rPr lang="ru-RU" sz="1300" i="1" dirty="0" smtClean="0"/>
              <a:t>;</a:t>
            </a:r>
            <a:endParaRPr lang="ru-RU" sz="1400" b="1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990202" y="188640"/>
            <a:ext cx="7543800" cy="864096"/>
          </a:xfrm>
        </p:spPr>
        <p:txBody>
          <a:bodyPr/>
          <a:lstStyle/>
          <a:p>
            <a:r>
              <a:rPr lang="ru-RU" sz="1800" dirty="0" err="1" smtClean="0"/>
              <a:t>Модерация</a:t>
            </a:r>
            <a:r>
              <a:rPr lang="ru-RU" sz="1800" dirty="0"/>
              <a:t>, размещение информации и техническое сопровождение Интернет-ресурсов, находящихся в ведении </a:t>
            </a:r>
            <a:r>
              <a:rPr lang="ru-RU" sz="1800" dirty="0" smtClean="0"/>
              <a:t>отдела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1668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2976294" cy="136815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Работы, выполненные в 2015 году на </a:t>
            </a:r>
            <a:r>
              <a:rPr lang="ru-RU" sz="1600" b="1" dirty="0" smtClean="0"/>
              <a:t>Портале </a:t>
            </a:r>
            <a:r>
              <a:rPr lang="ru-RU" sz="1600" b="1" dirty="0"/>
              <a:t>здравоохранения Самарской </a:t>
            </a:r>
            <a:r>
              <a:rPr lang="ru-RU" sz="1600" b="1" dirty="0" smtClean="0"/>
              <a:t>области и </a:t>
            </a:r>
            <a:r>
              <a:rPr lang="ru-RU" sz="1600" b="1" dirty="0"/>
              <a:t>в ИС «Здоровый образ жизни</a:t>
            </a:r>
            <a:r>
              <a:rPr lang="ru-RU" sz="1600" b="1" dirty="0" smtClean="0"/>
              <a:t>»</a:t>
            </a:r>
            <a:endParaRPr lang="en-US" sz="1600" b="1" dirty="0" smtClean="0"/>
          </a:p>
          <a:p>
            <a:pPr lvl="0"/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838" y="1412776"/>
            <a:ext cx="5565224" cy="347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8" y="2996952"/>
            <a:ext cx="4754722" cy="28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24654" y="345272"/>
            <a:ext cx="7543800" cy="864096"/>
          </a:xfrm>
        </p:spPr>
        <p:txBody>
          <a:bodyPr/>
          <a:lstStyle/>
          <a:p>
            <a:r>
              <a:rPr lang="ru-RU" sz="1800" dirty="0" err="1" smtClean="0"/>
              <a:t>Модерация</a:t>
            </a:r>
            <a:r>
              <a:rPr lang="ru-RU" sz="1800" dirty="0"/>
              <a:t>, размещение информации и техническое сопровождение Интернет-ресурсов, находящихся в ведении </a:t>
            </a:r>
            <a:r>
              <a:rPr lang="ru-RU" sz="1800" dirty="0" smtClean="0"/>
              <a:t>отдела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78295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179511" y="1379700"/>
            <a:ext cx="8860873" cy="3975729"/>
            <a:chOff x="483" y="1349"/>
            <a:chExt cx="4558" cy="2107"/>
          </a:xfrm>
        </p:grpSpPr>
        <p:sp>
          <p:nvSpPr>
            <p:cNvPr id="78852" name="AutoShape 4"/>
            <p:cNvSpPr>
              <a:spLocks noChangeArrowheads="1"/>
            </p:cNvSpPr>
            <p:nvPr/>
          </p:nvSpPr>
          <p:spPr bwMode="gray">
            <a:xfrm>
              <a:off x="2314" y="2593"/>
              <a:ext cx="1056" cy="73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53" name="AutoShape 5"/>
            <p:cNvSpPr>
              <a:spLocks noChangeArrowheads="1"/>
            </p:cNvSpPr>
            <p:nvPr/>
          </p:nvSpPr>
          <p:spPr bwMode="gray">
            <a:xfrm>
              <a:off x="2314" y="1770"/>
              <a:ext cx="1056" cy="65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gray">
            <a:xfrm>
              <a:off x="2291" y="1852"/>
              <a:ext cx="1142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indent="0" algn="ctr">
                <a:buNone/>
              </a:pPr>
              <a:r>
                <a:rPr lang="ru-RU" sz="1600" b="1" dirty="0" smtClean="0">
                  <a:solidFill>
                    <a:schemeClr val="bg1"/>
                  </a:solidFill>
                </a:rPr>
                <a:t>на </a:t>
              </a:r>
              <a:r>
                <a:rPr lang="ru-RU" sz="1600" b="1" dirty="0">
                  <a:solidFill>
                    <a:schemeClr val="bg1"/>
                  </a:solidFill>
                </a:rPr>
                <a:t>Портале </a:t>
              </a:r>
              <a:endParaRPr lang="ru-RU" sz="1600" b="1" dirty="0" smtClean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ru-RU" sz="1600" b="1" dirty="0" smtClean="0">
                  <a:solidFill>
                    <a:schemeClr val="bg1"/>
                  </a:solidFill>
                </a:rPr>
                <a:t>здравоохранения </a:t>
              </a:r>
            </a:p>
            <a:p>
              <a:pPr marL="0" indent="0" algn="ctr">
                <a:buNone/>
              </a:pPr>
              <a:r>
                <a:rPr lang="ru-RU" sz="1600" b="1" dirty="0" smtClean="0">
                  <a:solidFill>
                    <a:schemeClr val="bg1"/>
                  </a:solidFill>
                </a:rPr>
                <a:t>Самарской </a:t>
              </a:r>
            </a:p>
            <a:p>
              <a:pPr marL="0" indent="0" algn="ctr">
                <a:buNone/>
              </a:pPr>
              <a:r>
                <a:rPr lang="ru-RU" sz="1600" b="1" dirty="0" smtClean="0">
                  <a:solidFill>
                    <a:schemeClr val="bg1"/>
                  </a:solidFill>
                </a:rPr>
                <a:t>области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8856" name="Text Box 8"/>
            <p:cNvSpPr txBox="1">
              <a:spLocks noChangeArrowheads="1"/>
            </p:cNvSpPr>
            <p:nvPr/>
          </p:nvSpPr>
          <p:spPr bwMode="gray">
            <a:xfrm>
              <a:off x="2633" y="2449"/>
              <a:ext cx="41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8857" name="Text Box 9"/>
            <p:cNvSpPr txBox="1">
              <a:spLocks noChangeArrowheads="1"/>
            </p:cNvSpPr>
            <p:nvPr/>
          </p:nvSpPr>
          <p:spPr bwMode="gray">
            <a:xfrm>
              <a:off x="2421" y="2783"/>
              <a:ext cx="88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indent="0" algn="ctr">
                <a:buNone/>
              </a:pPr>
              <a:r>
                <a:rPr lang="ru-RU" sz="1600" b="1" dirty="0" smtClean="0">
                  <a:solidFill>
                    <a:schemeClr val="bg1"/>
                  </a:solidFill>
                </a:rPr>
                <a:t>в </a:t>
              </a:r>
              <a:r>
                <a:rPr lang="ru-RU" sz="1600" b="1" dirty="0">
                  <a:solidFill>
                    <a:schemeClr val="bg1"/>
                  </a:solidFill>
                </a:rPr>
                <a:t>ИС </a:t>
              </a:r>
              <a:endParaRPr lang="ru-RU" sz="1600" b="1" dirty="0" smtClean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ru-RU" sz="1600" b="1" dirty="0" smtClean="0">
                  <a:solidFill>
                    <a:schemeClr val="bg1"/>
                  </a:solidFill>
                </a:rPr>
                <a:t>«</a:t>
              </a:r>
              <a:r>
                <a:rPr lang="ru-RU" sz="1600" b="1" dirty="0">
                  <a:solidFill>
                    <a:schemeClr val="bg1"/>
                  </a:solidFill>
                </a:rPr>
                <a:t>Здоровый </a:t>
              </a:r>
              <a:endParaRPr lang="ru-RU" sz="1600" b="1" dirty="0" smtClean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ru-RU" sz="1600" b="1" dirty="0" smtClean="0">
                  <a:solidFill>
                    <a:schemeClr val="bg1"/>
                  </a:solidFill>
                </a:rPr>
                <a:t>образ </a:t>
              </a:r>
              <a:r>
                <a:rPr lang="ru-RU" sz="1600" b="1" dirty="0">
                  <a:solidFill>
                    <a:schemeClr val="bg1"/>
                  </a:solidFill>
                </a:rPr>
                <a:t>жизни»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8859" name="AutoShape 11"/>
            <p:cNvSpPr>
              <a:spLocks noChangeArrowheads="1"/>
            </p:cNvSpPr>
            <p:nvPr/>
          </p:nvSpPr>
          <p:spPr bwMode="auto">
            <a:xfrm>
              <a:off x="483" y="1595"/>
              <a:ext cx="1704" cy="183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8860" name="Text Box 12"/>
            <p:cNvSpPr txBox="1">
              <a:spLocks noChangeArrowheads="1"/>
            </p:cNvSpPr>
            <p:nvPr/>
          </p:nvSpPr>
          <p:spPr bwMode="auto">
            <a:xfrm>
              <a:off x="672" y="1632"/>
              <a:ext cx="105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78861" name="AutoShape 13"/>
            <p:cNvSpPr>
              <a:spLocks noChangeArrowheads="1"/>
            </p:cNvSpPr>
            <p:nvPr/>
          </p:nvSpPr>
          <p:spPr bwMode="auto">
            <a:xfrm>
              <a:off x="3552" y="1617"/>
              <a:ext cx="1489" cy="183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8863" name="AutoShape 15"/>
            <p:cNvSpPr>
              <a:spLocks noChangeArrowheads="1"/>
            </p:cNvSpPr>
            <p:nvPr/>
          </p:nvSpPr>
          <p:spPr bwMode="gray">
            <a:xfrm>
              <a:off x="3389" y="2711"/>
              <a:ext cx="323" cy="538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866" name="Text Box 18"/>
            <p:cNvSpPr txBox="1">
              <a:spLocks noChangeArrowheads="1"/>
            </p:cNvSpPr>
            <p:nvPr/>
          </p:nvSpPr>
          <p:spPr bwMode="gray">
            <a:xfrm>
              <a:off x="1736" y="1349"/>
              <a:ext cx="218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/>
                <a:t>Работы</a:t>
              </a:r>
              <a:r>
                <a:rPr lang="ru-RU" b="1" dirty="0"/>
                <a:t>, выполненные в 2015 </a:t>
              </a:r>
              <a:r>
                <a:rPr lang="ru-RU" b="1" dirty="0" smtClean="0"/>
                <a:t>году:</a:t>
              </a:r>
              <a:endParaRPr lang="en-US" dirty="0"/>
            </a:p>
          </p:txBody>
        </p:sp>
        <p:sp>
          <p:nvSpPr>
            <p:cNvPr id="78858" name="AutoShape 10"/>
            <p:cNvSpPr>
              <a:spLocks noChangeArrowheads="1"/>
            </p:cNvSpPr>
            <p:nvPr/>
          </p:nvSpPr>
          <p:spPr bwMode="gray">
            <a:xfrm>
              <a:off x="1913" y="1748"/>
              <a:ext cx="365" cy="697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40870" y="2132856"/>
            <a:ext cx="28236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/>
              <a:t>Обеспечение</a:t>
            </a:r>
            <a:r>
              <a:rPr lang="ru-RU" sz="1400" i="1" dirty="0"/>
              <a:t> стабильной работы текущей версии ИС ЗОЖ</a:t>
            </a:r>
          </a:p>
          <a:p>
            <a:pPr lvl="0" algn="ctr"/>
            <a:r>
              <a:rPr lang="ru-RU" sz="1400" b="1" i="1" dirty="0"/>
              <a:t>Актуализация</a:t>
            </a:r>
            <a:r>
              <a:rPr lang="ru-RU" sz="1400" i="1" dirty="0"/>
              <a:t> новостной ленты ИС «ЗОЖ» (размещено 248 новостей)</a:t>
            </a:r>
          </a:p>
          <a:p>
            <a:pPr lvl="0" algn="ctr"/>
            <a:r>
              <a:rPr lang="ru-RU" sz="1400" b="1" i="1" dirty="0"/>
              <a:t>Обновление</a:t>
            </a:r>
            <a:r>
              <a:rPr lang="ru-RU" sz="1400" i="1" dirty="0"/>
              <a:t> раздела «Здоровье от А до Я»  (</a:t>
            </a:r>
            <a:r>
              <a:rPr lang="ru-RU" sz="1400" i="1" dirty="0" smtClean="0"/>
              <a:t>размещен 61 </a:t>
            </a:r>
            <a:r>
              <a:rPr lang="ru-RU" sz="1400" i="1" dirty="0"/>
              <a:t>материал) </a:t>
            </a:r>
          </a:p>
          <a:p>
            <a:pPr lvl="0" algn="ctr"/>
            <a:r>
              <a:rPr lang="ru-RU" sz="1400" b="1" i="1" dirty="0"/>
              <a:t>Обеспечение</a:t>
            </a:r>
            <a:r>
              <a:rPr lang="ru-RU" sz="1400" i="1" dirty="0"/>
              <a:t> трансляции новостей с ИС «ЗОЖ» в ленту новостей в Twitter.com и </a:t>
            </a:r>
            <a:r>
              <a:rPr lang="ru-RU" sz="1400" i="1" dirty="0" err="1"/>
              <a:t>Facebook</a:t>
            </a:r>
            <a:r>
              <a:rPr lang="ru-RU" sz="1400" i="1" dirty="0" smtClean="0"/>
              <a:t>;</a:t>
            </a:r>
            <a:endParaRPr lang="ru-RU" sz="1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091528"/>
            <a:ext cx="33126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err="1"/>
              <a:t>модерация</a:t>
            </a:r>
            <a:r>
              <a:rPr lang="ru-RU" sz="1400" i="1" dirty="0"/>
              <a:t> </a:t>
            </a:r>
            <a:r>
              <a:rPr lang="ru-RU" sz="1400" i="1" dirty="0" smtClean="0"/>
              <a:t> портала;</a:t>
            </a:r>
            <a:endParaRPr lang="ru-RU" sz="1400" i="1" dirty="0"/>
          </a:p>
          <a:p>
            <a:pPr lvl="0" algn="ctr"/>
            <a:r>
              <a:rPr lang="ru-RU" sz="1400" i="1" dirty="0"/>
              <a:t> размещение информации на странице МИАЦ «Портала здравоохранения Самарской области»: </a:t>
            </a:r>
            <a:endParaRPr lang="ru-RU" sz="1400" i="1" dirty="0" smtClean="0"/>
          </a:p>
          <a:p>
            <a:pPr lvl="0" algn="ctr"/>
            <a:r>
              <a:rPr lang="ru-RU" sz="1400" b="1" i="1" dirty="0" smtClean="0"/>
              <a:t>размещено</a:t>
            </a:r>
            <a:r>
              <a:rPr lang="ru-RU" sz="1400" i="1" dirty="0" smtClean="0"/>
              <a:t> </a:t>
            </a:r>
            <a:r>
              <a:rPr lang="ru-RU" sz="1400" i="1" dirty="0"/>
              <a:t>159 новостей;</a:t>
            </a:r>
          </a:p>
          <a:p>
            <a:pPr lvl="0" algn="ctr"/>
            <a:r>
              <a:rPr lang="ru-RU" sz="1400" b="1" i="1" dirty="0" smtClean="0"/>
              <a:t>контроль </a:t>
            </a:r>
            <a:r>
              <a:rPr lang="ru-RU" sz="1400" b="1" i="1" dirty="0"/>
              <a:t>работы </a:t>
            </a:r>
            <a:r>
              <a:rPr lang="ru-RU" sz="1400" i="1" dirty="0"/>
              <a:t>ЛПУ с </a:t>
            </a:r>
            <a:r>
              <a:rPr lang="ru-RU" sz="1400" i="1" dirty="0" smtClean="0"/>
              <a:t>порталом и </a:t>
            </a:r>
            <a:r>
              <a:rPr lang="ru-RU" sz="1400" b="1" i="1" dirty="0" smtClean="0"/>
              <a:t>мониторинг</a:t>
            </a:r>
            <a:r>
              <a:rPr lang="ru-RU" sz="1400" i="1" dirty="0" smtClean="0"/>
              <a:t> </a:t>
            </a:r>
            <a:r>
              <a:rPr lang="ru-RU" sz="1400" i="1" dirty="0"/>
              <a:t>публикаций на наличие </a:t>
            </a:r>
            <a:r>
              <a:rPr lang="ru-RU" sz="1400" i="1" dirty="0" smtClean="0"/>
              <a:t>спама (ежедневно);</a:t>
            </a:r>
            <a:endParaRPr lang="ru-RU" sz="1400" i="1" dirty="0"/>
          </a:p>
          <a:p>
            <a:pPr lvl="0" algn="ctr"/>
            <a:r>
              <a:rPr lang="ru-RU" sz="1400" b="1" i="1" dirty="0" smtClean="0"/>
              <a:t>консультирование</a:t>
            </a:r>
            <a:r>
              <a:rPr lang="ru-RU" sz="1400" i="1" dirty="0" smtClean="0"/>
              <a:t> представителей </a:t>
            </a:r>
            <a:r>
              <a:rPr lang="ru-RU" sz="1400" i="1" dirty="0"/>
              <a:t>ЛПУ </a:t>
            </a:r>
            <a:r>
              <a:rPr lang="ru-RU" sz="1400" i="1" dirty="0" smtClean="0"/>
              <a:t>о возможностях портала и по </a:t>
            </a:r>
            <a:r>
              <a:rPr lang="ru-RU" sz="1400" i="1" dirty="0"/>
              <a:t>работе с </a:t>
            </a:r>
            <a:r>
              <a:rPr lang="ru-RU" sz="1400" i="1" dirty="0" smtClean="0"/>
              <a:t>ним; </a:t>
            </a:r>
            <a:r>
              <a:rPr lang="ru-RU" sz="1400" b="1" i="1" dirty="0" smtClean="0"/>
              <a:t>выдано 180 паролей </a:t>
            </a:r>
            <a:r>
              <a:rPr lang="ru-RU" sz="1400" i="1" dirty="0"/>
              <a:t>для работы </a:t>
            </a:r>
            <a:r>
              <a:rPr lang="ru-RU" sz="1400" i="1" dirty="0" smtClean="0"/>
              <a:t>с порталом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965381" y="332656"/>
            <a:ext cx="7543800" cy="864096"/>
          </a:xfrm>
        </p:spPr>
        <p:txBody>
          <a:bodyPr/>
          <a:lstStyle/>
          <a:p>
            <a:r>
              <a:rPr lang="ru-RU" sz="1800" dirty="0" err="1" smtClean="0"/>
              <a:t>Модерация</a:t>
            </a:r>
            <a:r>
              <a:rPr lang="ru-RU" sz="1800" dirty="0"/>
              <a:t>, размещение информации и техническое сопровождение Интернет-ресурсов, находящихся в ведении </a:t>
            </a:r>
            <a:r>
              <a:rPr lang="ru-RU" sz="1800" dirty="0" smtClean="0"/>
              <a:t>отдела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Freeform 4"/>
          <p:cNvSpPr>
            <a:spLocks noEditPoints="1"/>
          </p:cNvSpPr>
          <p:nvPr/>
        </p:nvSpPr>
        <p:spPr bwMode="gray">
          <a:xfrm>
            <a:off x="1424910" y="1635329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3217" name="Text Box 33"/>
          <p:cNvSpPr txBox="1">
            <a:spLocks noChangeArrowheads="1"/>
          </p:cNvSpPr>
          <p:nvPr/>
        </p:nvSpPr>
        <p:spPr bwMode="auto">
          <a:xfrm>
            <a:off x="5414506" y="1516474"/>
            <a:ext cx="324036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Средняя посещаемость сайтов </a:t>
            </a:r>
            <a:r>
              <a:rPr lang="ru-RU" b="1" dirty="0" smtClean="0"/>
              <a:t>в месяц </a:t>
            </a:r>
          </a:p>
          <a:p>
            <a:pPr algn="ctr"/>
            <a:r>
              <a:rPr lang="ru-RU" b="1" dirty="0" smtClean="0"/>
              <a:t>(2014-2015 </a:t>
            </a:r>
            <a:r>
              <a:rPr lang="ru-RU" b="1" dirty="0" smtClean="0"/>
              <a:t>г.г)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МЗСО/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МИАЦ</a:t>
            </a:r>
            <a:r>
              <a:rPr lang="ru-RU" b="1" dirty="0" smtClean="0"/>
              <a:t>/ЗОЖ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93225" name="Text Box 41"/>
          <p:cNvSpPr txBox="1">
            <a:spLocks noChangeArrowheads="1"/>
          </p:cNvSpPr>
          <p:nvPr/>
        </p:nvSpPr>
        <p:spPr bwMode="gray">
          <a:xfrm>
            <a:off x="4845087" y="3180790"/>
            <a:ext cx="11388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2015 год</a:t>
            </a:r>
            <a:endParaRPr lang="en-US" b="1" dirty="0"/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gray">
          <a:xfrm rot="-772996">
            <a:off x="1701800" y="405765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3227" name="Group 43"/>
          <p:cNvGrpSpPr>
            <a:grpSpLocks/>
          </p:cNvGrpSpPr>
          <p:nvPr/>
        </p:nvGrpSpPr>
        <p:grpSpPr bwMode="auto">
          <a:xfrm>
            <a:off x="1673655" y="2995709"/>
            <a:ext cx="2236588" cy="1630850"/>
            <a:chOff x="732" y="1999"/>
            <a:chExt cx="1373" cy="973"/>
          </a:xfrm>
        </p:grpSpPr>
        <p:sp>
          <p:nvSpPr>
            <p:cNvPr id="93228" name="Oval 44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29" name="Oval 45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30" name="Oval 46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31" name="Oval 47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horz" wrap="none" anchor="ctr"/>
            <a:lstStyle/>
            <a:p>
              <a:endParaRPr lang="ru-RU" dirty="0" smtClean="0"/>
            </a:p>
            <a:p>
              <a:endParaRPr lang="ru-RU" dirty="0" smtClean="0"/>
            </a:p>
          </p:txBody>
        </p:sp>
        <p:sp>
          <p:nvSpPr>
            <p:cNvPr id="93232" name="Text Box 48"/>
            <p:cNvSpPr txBox="1">
              <a:spLocks noChangeArrowheads="1"/>
            </p:cNvSpPr>
            <p:nvPr/>
          </p:nvSpPr>
          <p:spPr bwMode="gray">
            <a:xfrm>
              <a:off x="1406" y="1999"/>
              <a:ext cx="699" cy="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2014 год</a:t>
              </a:r>
              <a:endParaRPr lang="en-US" b="1" dirty="0"/>
            </a:p>
          </p:txBody>
        </p:sp>
      </p:grpSp>
      <p:sp>
        <p:nvSpPr>
          <p:cNvPr id="93233" name="Oval 49"/>
          <p:cNvSpPr>
            <a:spLocks noChangeArrowheads="1"/>
          </p:cNvSpPr>
          <p:nvPr/>
        </p:nvSpPr>
        <p:spPr bwMode="gray">
          <a:xfrm>
            <a:off x="3793771" y="4725144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921961" y="4121734"/>
            <a:ext cx="1023938" cy="1023938"/>
            <a:chOff x="1600200" y="1695450"/>
            <a:chExt cx="1023938" cy="1023938"/>
          </a:xfrm>
        </p:grpSpPr>
        <p:sp>
          <p:nvSpPr>
            <p:cNvPr id="93234" name="Oval 50"/>
            <p:cNvSpPr>
              <a:spLocks noChangeArrowheads="1"/>
            </p:cNvSpPr>
            <p:nvPr/>
          </p:nvSpPr>
          <p:spPr bwMode="gray">
            <a:xfrm>
              <a:off x="1600200" y="1695450"/>
              <a:ext cx="1023938" cy="10239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35" name="Oval 51"/>
            <p:cNvSpPr>
              <a:spLocks noChangeArrowheads="1"/>
            </p:cNvSpPr>
            <p:nvPr/>
          </p:nvSpPr>
          <p:spPr bwMode="gray">
            <a:xfrm>
              <a:off x="1612900" y="1700213"/>
              <a:ext cx="1000125" cy="100012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36" name="Oval 52"/>
            <p:cNvSpPr>
              <a:spLocks noChangeArrowheads="1"/>
            </p:cNvSpPr>
            <p:nvPr/>
          </p:nvSpPr>
          <p:spPr bwMode="gray">
            <a:xfrm>
              <a:off x="1624013" y="1711325"/>
              <a:ext cx="950912" cy="9334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37" name="Oval 53"/>
            <p:cNvSpPr>
              <a:spLocks noChangeArrowheads="1"/>
            </p:cNvSpPr>
            <p:nvPr/>
          </p:nvSpPr>
          <p:spPr bwMode="gray">
            <a:xfrm>
              <a:off x="1677988" y="1736724"/>
              <a:ext cx="946150" cy="96361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horz" wrap="none" anchor="ctr"/>
            <a:lstStyle/>
            <a:p>
              <a:endParaRPr lang="ru-RU" dirty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941037" y="379367"/>
            <a:ext cx="7543800" cy="864096"/>
          </a:xfrm>
        </p:spPr>
        <p:txBody>
          <a:bodyPr/>
          <a:lstStyle/>
          <a:p>
            <a:r>
              <a:rPr lang="ru-RU" sz="1800" dirty="0" err="1" smtClean="0"/>
              <a:t>Модерация</a:t>
            </a:r>
            <a:r>
              <a:rPr lang="ru-RU" sz="1800" dirty="0"/>
              <a:t>, размещение информации и техническое сопровождение Интернет-ресурсов, находящихся в ведении </a:t>
            </a:r>
            <a:r>
              <a:rPr lang="ru-RU" sz="1800" dirty="0" smtClean="0"/>
              <a:t>отдела</a:t>
            </a:r>
            <a:endParaRPr lang="ru-RU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1596559" y="3555246"/>
            <a:ext cx="17281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smtClean="0"/>
              <a:t>        </a:t>
            </a:r>
            <a:r>
              <a:rPr lang="ru-RU" sz="800" b="1" smtClean="0">
                <a:solidFill>
                  <a:srgbClr val="FF0000"/>
                </a:solidFill>
              </a:rPr>
              <a:t>МЗСО/</a:t>
            </a:r>
            <a:r>
              <a:rPr lang="ru-RU" sz="800" b="1" smtClean="0">
                <a:solidFill>
                  <a:schemeClr val="accent5">
                    <a:lumMod val="50000"/>
                  </a:schemeClr>
                </a:solidFill>
              </a:rPr>
              <a:t>МИАЦ</a:t>
            </a:r>
            <a:r>
              <a:rPr lang="ru-RU" sz="800" b="1" smtClean="0"/>
              <a:t>/ЗОЖ</a:t>
            </a:r>
            <a:endParaRPr lang="ru-RU" sz="800" b="1" dirty="0"/>
          </a:p>
          <a:p>
            <a:r>
              <a:rPr lang="ru-RU" sz="1500" b="1" dirty="0" smtClean="0">
                <a:solidFill>
                  <a:srgbClr val="FF0000"/>
                </a:solidFill>
              </a:rPr>
              <a:t>22490/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5661</a:t>
            </a:r>
            <a:r>
              <a:rPr lang="ru-RU" sz="1500" b="1" dirty="0" smtClean="0"/>
              <a:t>/3456</a:t>
            </a:r>
            <a:endParaRPr lang="ru-RU" sz="1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86314" y="4421676"/>
            <a:ext cx="17281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         </a:t>
            </a:r>
            <a:r>
              <a:rPr lang="ru-RU" sz="800" b="1" dirty="0" smtClean="0">
                <a:solidFill>
                  <a:srgbClr val="FF0000"/>
                </a:solidFill>
              </a:rPr>
              <a:t>МЗСО</a:t>
            </a:r>
            <a:r>
              <a:rPr lang="ru-RU" sz="800" b="1" dirty="0" smtClean="0">
                <a:solidFill>
                  <a:srgbClr val="FF0000"/>
                </a:solidFill>
              </a:rPr>
              <a:t>*/</a:t>
            </a: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</a:rPr>
              <a:t>МИАЦ</a:t>
            </a:r>
            <a:r>
              <a:rPr lang="ru-RU" sz="800" b="1" dirty="0" smtClean="0"/>
              <a:t>/ЗОЖ</a:t>
            </a:r>
            <a:endParaRPr lang="ru-RU" sz="800" b="1" dirty="0"/>
          </a:p>
          <a:p>
            <a:r>
              <a:rPr lang="ru-RU" sz="1500" b="1" dirty="0" smtClean="0">
                <a:solidFill>
                  <a:srgbClr val="FF0000"/>
                </a:solidFill>
              </a:rPr>
              <a:t>13827/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5251</a:t>
            </a:r>
            <a:r>
              <a:rPr lang="ru-RU" sz="1500" b="1" dirty="0" smtClean="0"/>
              <a:t>/2754</a:t>
            </a:r>
            <a:endParaRPr lang="ru-RU" sz="15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5666651"/>
            <a:ext cx="108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*Снижение показателя посещаемости обусловлено переходом сайта на новую версию, с сохранением старой,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статистика по которой  не учитывалась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4363" y="476672"/>
            <a:ext cx="5554663" cy="495300"/>
          </a:xfrm>
        </p:spPr>
        <p:txBody>
          <a:bodyPr/>
          <a:lstStyle/>
          <a:p>
            <a:r>
              <a:rPr lang="ru-RU" sz="1800" dirty="0" smtClean="0"/>
              <a:t>В рамках развития сайтов:</a:t>
            </a:r>
            <a:endParaRPr lang="en-US" sz="1800" dirty="0"/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196742" y="1343029"/>
            <a:ext cx="3329790" cy="1286277"/>
            <a:chOff x="703" y="2313"/>
            <a:chExt cx="1440" cy="467"/>
          </a:xfrm>
        </p:grpSpPr>
        <p:sp>
          <p:nvSpPr>
            <p:cNvPr id="75780" name="Freeform 4"/>
            <p:cNvSpPr>
              <a:spLocks/>
            </p:cNvSpPr>
            <p:nvPr/>
          </p:nvSpPr>
          <p:spPr bwMode="gray">
            <a:xfrm>
              <a:off x="791" y="2590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1" name="Rectangle 5"/>
            <p:cNvSpPr>
              <a:spLocks noChangeArrowheads="1"/>
            </p:cNvSpPr>
            <p:nvPr/>
          </p:nvSpPr>
          <p:spPr bwMode="gray">
            <a:xfrm>
              <a:off x="703" y="2313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5764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75792" name="AutoShape 16"/>
          <p:cNvCxnSpPr>
            <a:cxnSpLocks noChangeShapeType="1"/>
            <a:stCxn id="75783" idx="11"/>
            <a:endCxn id="75787" idx="0"/>
          </p:cNvCxnSpPr>
          <p:nvPr/>
        </p:nvCxnSpPr>
        <p:spPr bwMode="gray">
          <a:xfrm flipH="1">
            <a:off x="2081213" y="1706550"/>
            <a:ext cx="3308774" cy="21526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</p:cxnSp>
      <p:cxnSp>
        <p:nvCxnSpPr>
          <p:cNvPr id="75793" name="AutoShape 17"/>
          <p:cNvCxnSpPr>
            <a:cxnSpLocks noChangeShapeType="1"/>
            <a:stCxn id="75786" idx="11"/>
            <a:endCxn id="75790" idx="0"/>
          </p:cNvCxnSpPr>
          <p:nvPr/>
        </p:nvCxnSpPr>
        <p:spPr bwMode="gray">
          <a:xfrm>
            <a:off x="2076450" y="4286250"/>
            <a:ext cx="4763" cy="7159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</p:cxnSp>
      <p:sp>
        <p:nvSpPr>
          <p:cNvPr id="27" name="Прямоугольник 26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2814692" y="4121843"/>
            <a:ext cx="3329791" cy="1395389"/>
            <a:chOff x="816" y="2304"/>
            <a:chExt cx="1440" cy="335"/>
          </a:xfrm>
        </p:grpSpPr>
        <p:sp>
          <p:nvSpPr>
            <p:cNvPr id="39" name="Freeform 7"/>
            <p:cNvSpPr>
              <a:spLocks/>
            </p:cNvSpPr>
            <p:nvPr/>
          </p:nvSpPr>
          <p:spPr bwMode="gray">
            <a:xfrm>
              <a:off x="887" y="2449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57647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25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5764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052574" y="4382621"/>
            <a:ext cx="2941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Подготовлены предложения </a:t>
            </a:r>
            <a:r>
              <a:rPr lang="ru-RU" sz="1400" b="1" dirty="0"/>
              <a:t>по развитию </a:t>
            </a:r>
            <a:r>
              <a:rPr lang="ru-RU" sz="1400" b="1" dirty="0" smtClean="0"/>
              <a:t>ИС </a:t>
            </a:r>
            <a:r>
              <a:rPr lang="ru-RU" sz="1400" b="1" dirty="0"/>
              <a:t>«ЗОЖ»</a:t>
            </a:r>
            <a:endParaRPr lang="ru-RU" sz="1400" dirty="0"/>
          </a:p>
        </p:txBody>
      </p: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2814693" y="2638557"/>
            <a:ext cx="3329790" cy="1286277"/>
            <a:chOff x="703" y="2313"/>
            <a:chExt cx="1440" cy="467"/>
          </a:xfrm>
        </p:grpSpPr>
        <p:sp>
          <p:nvSpPr>
            <p:cNvPr id="43" name="Freeform 4"/>
            <p:cNvSpPr>
              <a:spLocks/>
            </p:cNvSpPr>
            <p:nvPr/>
          </p:nvSpPr>
          <p:spPr bwMode="gray">
            <a:xfrm>
              <a:off x="791" y="2590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gray">
            <a:xfrm>
              <a:off x="703" y="2313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5764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026276" y="2695788"/>
            <a:ext cx="2841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Подготовлены предложения </a:t>
            </a:r>
            <a:r>
              <a:rPr lang="ru-RU" sz="1400" b="1" dirty="0"/>
              <a:t>по развитию Портала здравоохранения Самарской области</a:t>
            </a:r>
            <a:endParaRPr lang="ru-RU" sz="1400" dirty="0"/>
          </a:p>
        </p:txBody>
      </p:sp>
      <p:grpSp>
        <p:nvGrpSpPr>
          <p:cNvPr id="46" name="Group 3"/>
          <p:cNvGrpSpPr>
            <a:grpSpLocks/>
          </p:cNvGrpSpPr>
          <p:nvPr/>
        </p:nvGrpSpPr>
        <p:grpSpPr bwMode="auto">
          <a:xfrm>
            <a:off x="5590094" y="1375067"/>
            <a:ext cx="3329790" cy="1286277"/>
            <a:chOff x="703" y="2313"/>
            <a:chExt cx="1440" cy="467"/>
          </a:xfrm>
        </p:grpSpPr>
        <p:sp>
          <p:nvSpPr>
            <p:cNvPr id="47" name="Freeform 4"/>
            <p:cNvSpPr>
              <a:spLocks/>
            </p:cNvSpPr>
            <p:nvPr/>
          </p:nvSpPr>
          <p:spPr bwMode="gray">
            <a:xfrm>
              <a:off x="791" y="2590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gray">
            <a:xfrm>
              <a:off x="703" y="2313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5764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5812983" y="1582761"/>
            <a:ext cx="2841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Подготовлены предложения </a:t>
            </a:r>
            <a:r>
              <a:rPr lang="ru-RU" sz="1400" b="1" dirty="0"/>
              <a:t>по развитию </a:t>
            </a:r>
            <a:r>
              <a:rPr lang="ru-RU" sz="1400" b="1" dirty="0" smtClean="0"/>
              <a:t>сайта МИАЦ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00229" y="1631650"/>
            <a:ext cx="2841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Подготовлены предложения </a:t>
            </a:r>
            <a:r>
              <a:rPr lang="ru-RU" sz="1400" b="1" dirty="0"/>
              <a:t>по развитию </a:t>
            </a:r>
            <a:r>
              <a:rPr lang="ru-RU" sz="1400" b="1" dirty="0" smtClean="0"/>
              <a:t>сайта МЗ СО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62956" y="5774372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79712" y="2625879"/>
            <a:ext cx="6366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+mj-lt"/>
                <a:cs typeface="Times New Roman" panose="02020603050405020304" pitchFamily="18" charset="0"/>
              </a:rPr>
              <a:t>СПАСИБО ЗА ВНИМАНИЕ</a:t>
            </a:r>
            <a:endParaRPr lang="ru-RU" sz="30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35" y="332656"/>
            <a:ext cx="7543800" cy="109959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Отдел инноваций и программ в здравоохранении (</a:t>
            </a:r>
            <a:r>
              <a:rPr lang="ru-RU" sz="2000" dirty="0" err="1" smtClean="0">
                <a:solidFill>
                  <a:srgbClr val="002060"/>
                </a:solidFill>
              </a:rPr>
              <a:t>ОИиПЗ</a:t>
            </a:r>
            <a:r>
              <a:rPr lang="ru-RU" sz="2000" dirty="0" smtClean="0">
                <a:solidFill>
                  <a:srgbClr val="002060"/>
                </a:solidFill>
              </a:rPr>
              <a:t>) был создан 1.09.2014 г.  для решения следующих задач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376032" y="1741276"/>
            <a:ext cx="971128" cy="665163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416685" y="2890043"/>
            <a:ext cx="962978" cy="665163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667000" y="1494433"/>
            <a:ext cx="59374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Участие в разработке и мониторинге государственных программ здравоохранения в части информатизации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1692705" y="183959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14422" y="368808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1717126" y="29883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394890" y="4063409"/>
            <a:ext cx="954896" cy="665163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523606" y="4797152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1692705" y="417305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2799224" y="2788464"/>
            <a:ext cx="591801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Разработка и реализация </a:t>
            </a:r>
            <a:r>
              <a:rPr lang="ru-RU" b="1" dirty="0">
                <a:solidFill>
                  <a:srgbClr val="000000"/>
                </a:solidFill>
              </a:rPr>
              <a:t>инновационных </a:t>
            </a:r>
            <a:r>
              <a:rPr lang="ru-RU" b="1" dirty="0" smtClean="0">
                <a:solidFill>
                  <a:srgbClr val="000000"/>
                </a:solidFill>
              </a:rPr>
              <a:t>проектов в сфере здравоохранения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9224" y="3875267"/>
            <a:ext cx="567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Модерация</a:t>
            </a:r>
            <a:r>
              <a:rPr lang="ru-RU" b="1" dirty="0">
                <a:solidFill>
                  <a:srgbClr val="000000"/>
                </a:solidFill>
              </a:rPr>
              <a:t>, размещение информации и техническое сопровождение </a:t>
            </a:r>
            <a:r>
              <a:rPr lang="ru-RU" b="1" dirty="0" smtClean="0">
                <a:solidFill>
                  <a:srgbClr val="000000"/>
                </a:solidFill>
              </a:rPr>
              <a:t>Интернет-ресурсов, </a:t>
            </a:r>
            <a:r>
              <a:rPr lang="ru-RU" b="1" dirty="0">
                <a:solidFill>
                  <a:srgbClr val="000000"/>
                </a:solidFill>
              </a:rPr>
              <a:t>находящихся в ведении </a:t>
            </a:r>
            <a:r>
              <a:rPr lang="ru-RU" b="1" dirty="0" smtClean="0">
                <a:solidFill>
                  <a:srgbClr val="000000"/>
                </a:solidFill>
              </a:rPr>
              <a:t>отдела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05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543800" cy="648072"/>
          </a:xfrm>
        </p:spPr>
        <p:txBody>
          <a:bodyPr/>
          <a:lstStyle/>
          <a:p>
            <a:pPr eaLnBrk="0" hangingPunct="0"/>
            <a:r>
              <a:rPr lang="ru-RU" sz="2000" dirty="0"/>
              <a:t>Участие в разработке и мониторинге государственных программ здравоохранения в части информатизации</a:t>
            </a:r>
            <a:endParaRPr lang="en-US" sz="2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015" y="1484784"/>
            <a:ext cx="7772400" cy="3796962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реализации ГП Самарской области в части информатизации: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600" b="1" dirty="0" smtClean="0">
                <a:cs typeface="Times New Roman" panose="02020603050405020304" pitchFamily="18" charset="0"/>
              </a:rPr>
              <a:t>Подготовлена информация в МЗ СО о </a:t>
            </a:r>
            <a:r>
              <a:rPr lang="ru-RU" sz="1600" b="1" dirty="0">
                <a:cs typeface="Times New Roman" panose="02020603050405020304" pitchFamily="18" charset="0"/>
              </a:rPr>
              <a:t>реализации в 2014 году индикаторов (показателей) программы </a:t>
            </a:r>
            <a:r>
              <a:rPr lang="ru-RU" sz="1600" b="1" dirty="0" smtClean="0"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cs typeface="Times New Roman" panose="02020603050405020304" pitchFamily="18" charset="0"/>
              </a:rPr>
              <a:t>Развитие </a:t>
            </a:r>
            <a:r>
              <a:rPr lang="ru-RU" sz="1600" b="1" dirty="0" smtClean="0">
                <a:cs typeface="Times New Roman" panose="02020603050405020304" pitchFamily="18" charset="0"/>
              </a:rPr>
              <a:t>здравоохранения Самарской области» на 2014-2018гг, утв. ПП №674 от 27.11.2013;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ru-RU" sz="1600" b="1" dirty="0" smtClean="0">
                <a:cs typeface="Times New Roman" panose="02020603050405020304" pitchFamily="18" charset="0"/>
              </a:rPr>
              <a:t>подготовлен свод </a:t>
            </a:r>
            <a:r>
              <a:rPr lang="ru-RU" sz="1600" b="1" dirty="0">
                <a:cs typeface="Times New Roman" panose="02020603050405020304" pitchFamily="18" charset="0"/>
              </a:rPr>
              <a:t>информации по плану мероприятий на 2015 год </a:t>
            </a:r>
            <a:r>
              <a:rPr lang="ru-RU" sz="1600" b="1" dirty="0" smtClean="0">
                <a:cs typeface="Times New Roman" panose="02020603050405020304" pitchFamily="18" charset="0"/>
              </a:rPr>
              <a:t>(по сопровождению </a:t>
            </a:r>
            <a:r>
              <a:rPr lang="ru-RU" sz="1600" b="1" dirty="0"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cs typeface="Times New Roman" panose="02020603050405020304" pitchFamily="18" charset="0"/>
              </a:rPr>
              <a:t>развитию </a:t>
            </a:r>
            <a:r>
              <a:rPr lang="ru-RU" sz="1600" b="1" dirty="0">
                <a:cs typeface="Times New Roman" panose="02020603050405020304" pitchFamily="18" charset="0"/>
              </a:rPr>
              <a:t>ИС), в том числе в разрезе </a:t>
            </a:r>
            <a:r>
              <a:rPr lang="ru-RU" sz="1600" b="1" dirty="0" smtClean="0">
                <a:cs typeface="Times New Roman" panose="02020603050405020304" pitchFamily="18" charset="0"/>
              </a:rPr>
              <a:t>учреждений (ГП СО "Развитие </a:t>
            </a:r>
            <a:r>
              <a:rPr lang="ru-RU" sz="1600" b="1" dirty="0">
                <a:cs typeface="Times New Roman" panose="02020603050405020304" pitchFamily="18" charset="0"/>
              </a:rPr>
              <a:t>информационно-телекоммуникационной инфраструктуры СО» на 2014-2015гг., утв. ПП СО №</a:t>
            </a:r>
            <a:r>
              <a:rPr lang="ru-RU" sz="1600" b="1" dirty="0" smtClean="0">
                <a:cs typeface="Times New Roman" panose="02020603050405020304" pitchFamily="18" charset="0"/>
              </a:rPr>
              <a:t>681 от 27.11.2013);</a:t>
            </a:r>
            <a:endParaRPr lang="ru-RU" sz="1600" b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/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59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543800" cy="648072"/>
          </a:xfrm>
        </p:spPr>
        <p:txBody>
          <a:bodyPr/>
          <a:lstStyle/>
          <a:p>
            <a:pPr eaLnBrk="0" hangingPunct="0"/>
            <a:r>
              <a:rPr lang="ru-RU" sz="2000" dirty="0"/>
              <a:t>Участие в разработке и мониторинге государственных программ здравоохранения в части информатизации</a:t>
            </a:r>
            <a:endParaRPr lang="en-US" sz="2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032" y="1448760"/>
            <a:ext cx="7772400" cy="421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</a:t>
            </a:r>
            <a:r>
              <a:rPr lang="ru-RU" altLang="ru-RU" sz="18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altLang="ru-RU" sz="1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формированию, мониторингу, анализу </a:t>
            </a:r>
            <a:r>
              <a:rPr lang="ru-RU" altLang="ru-RU" sz="18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и отчетных показателей Плана мероприятий </a:t>
            </a:r>
            <a:r>
              <a:rPr lang="ru-RU" altLang="ru-RU" sz="1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</a:t>
            </a:r>
            <a:r>
              <a:rPr lang="ru-RU" altLang="ru-RU" sz="18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ЕГИСЗ Самарской </a:t>
            </a:r>
            <a:r>
              <a:rPr lang="ru-RU" altLang="ru-RU" sz="1800" b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(Дорожная карта) :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1800" b="1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cs typeface="Times New Roman" panose="02020603050405020304" pitchFamily="18" charset="0"/>
              </a:rPr>
              <a:t>Подготовка проекта Дорожной карты Самарской области по развитию </a:t>
            </a:r>
            <a:r>
              <a:rPr lang="ru-RU" sz="1600" b="1" dirty="0" smtClean="0">
                <a:cs typeface="Times New Roman" panose="02020603050405020304" pitchFamily="18" charset="0"/>
              </a:rPr>
              <a:t>ЕГИСЗ;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cs typeface="Times New Roman" panose="02020603050405020304" pitchFamily="18" charset="0"/>
              </a:rPr>
              <a:t>одготовка </a:t>
            </a:r>
            <a:r>
              <a:rPr lang="ru-RU" sz="1600" b="1" dirty="0">
                <a:cs typeface="Times New Roman" panose="02020603050405020304" pitchFamily="18" charset="0"/>
              </a:rPr>
              <a:t>(заполнение и свод) анкеты СО по информатизации </a:t>
            </a:r>
            <a:r>
              <a:rPr lang="ru-RU" sz="1600" b="1" dirty="0" smtClean="0">
                <a:cs typeface="Times New Roman" panose="02020603050405020304" pitchFamily="18" charset="0"/>
              </a:rPr>
              <a:t>здравоохранения, паспорта и плана-графика </a:t>
            </a:r>
            <a:r>
              <a:rPr lang="ru-RU" sz="1600" b="1" dirty="0">
                <a:cs typeface="Times New Roman" panose="02020603050405020304" pitchFamily="18" charset="0"/>
              </a:rPr>
              <a:t>проекта по развитию </a:t>
            </a:r>
            <a:r>
              <a:rPr lang="ru-RU" sz="1600" b="1" dirty="0" smtClean="0">
                <a:cs typeface="Times New Roman" panose="02020603050405020304" pitchFamily="18" charset="0"/>
              </a:rPr>
              <a:t>ЕГИСЗ;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cs typeface="Times New Roman" panose="02020603050405020304" pitchFamily="18" charset="0"/>
              </a:rPr>
              <a:t>Подготовка документов для внесения изменений в Дорожную карту СО  в связи с изменениями расчета показателей; 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cs typeface="Times New Roman" panose="02020603050405020304" pitchFamily="18" charset="0"/>
              </a:rPr>
              <a:t>предоставлены отчеты выполнения Дорожной карты за 3,4 квартал 2015г. в ИС МЗ РФ «Система мониторинга показателей в сфере здравоохранения РФ» (113 МО);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/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20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543800" cy="648072"/>
          </a:xfrm>
        </p:spPr>
        <p:txBody>
          <a:bodyPr/>
          <a:lstStyle/>
          <a:p>
            <a:pPr eaLnBrk="0" hangingPunct="0"/>
            <a:r>
              <a:rPr lang="ru-RU" sz="2000" dirty="0"/>
              <a:t>Участие в разработке и мониторинге государственных программ здравоохранения в части информатизации</a:t>
            </a:r>
            <a:endParaRPr lang="en-US" sz="2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032" y="1268760"/>
            <a:ext cx="7772400" cy="468052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ru-RU" altLang="ru-RU" sz="1800" b="1" dirty="0" smtClean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организации проведения независимой оценки качества оказания услуг учреждениями здравоохранения Самарской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согласно приказа МЗ СО от 24.07.2015 №1151, 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организовано: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600" b="1" dirty="0" smtClean="0">
                <a:cs typeface="Times New Roman" panose="02020603050405020304" pitchFamily="18" charset="0"/>
              </a:rPr>
              <a:t>техническая </a:t>
            </a:r>
            <a:r>
              <a:rPr lang="ru-RU" sz="1600" b="1" dirty="0">
                <a:cs typeface="Times New Roman" panose="02020603050405020304" pitchFamily="18" charset="0"/>
              </a:rPr>
              <a:t>возможность выражения пациентами мнений о качестве оказания услуг медицинскими организациями на официальном сайте </a:t>
            </a:r>
            <a:r>
              <a:rPr lang="ru-RU" sz="1600" b="1" dirty="0" smtClean="0">
                <a:cs typeface="Times New Roman" panose="02020603050405020304" pitchFamily="18" charset="0"/>
              </a:rPr>
              <a:t>МЗ СО, </a:t>
            </a:r>
            <a:r>
              <a:rPr lang="ru-RU" sz="1600" b="1" dirty="0">
                <a:cs typeface="Times New Roman" panose="02020603050405020304" pitchFamily="18" charset="0"/>
              </a:rPr>
              <a:t>разместив анкеты </a:t>
            </a:r>
            <a:r>
              <a:rPr lang="ru-RU" sz="1600" b="1" dirty="0" smtClean="0"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cs typeface="Times New Roman" panose="02020603050405020304" pitchFamily="18" charset="0"/>
              </a:rPr>
              <a:t>виде интерактивной формы</a:t>
            </a:r>
            <a:r>
              <a:rPr lang="ru-RU" sz="1600" b="1" dirty="0" smtClean="0">
                <a:cs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600" b="1" dirty="0" smtClean="0">
                <a:cs typeface="Times New Roman" panose="02020603050405020304" pitchFamily="18" charset="0"/>
              </a:rPr>
              <a:t>автоматическая обработка </a:t>
            </a:r>
            <a:r>
              <a:rPr lang="ru-RU" sz="1600" b="1" dirty="0">
                <a:cs typeface="Times New Roman" panose="02020603050405020304" pitchFamily="18" charset="0"/>
              </a:rPr>
              <a:t>данных анкетирования на </a:t>
            </a:r>
            <a:r>
              <a:rPr lang="ru-RU" sz="1600" b="1" dirty="0" smtClean="0">
                <a:cs typeface="Times New Roman" panose="02020603050405020304" pitchFamily="18" charset="0"/>
              </a:rPr>
              <a:t>сайте МЗ СО;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600" b="1" dirty="0" smtClean="0">
                <a:cs typeface="Times New Roman" panose="02020603050405020304" pitchFamily="18" charset="0"/>
              </a:rPr>
              <a:t>размещение </a:t>
            </a:r>
            <a:r>
              <a:rPr lang="ru-RU" sz="1600" b="1" dirty="0"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cs typeface="Times New Roman" panose="02020603050405020304" pitchFamily="18" charset="0"/>
              </a:rPr>
              <a:t>сайте МЗ СО в разделе </a:t>
            </a:r>
            <a:r>
              <a:rPr lang="ru-RU" sz="1600" b="1" dirty="0">
                <a:cs typeface="Times New Roman" panose="02020603050405020304" pitchFamily="18" charset="0"/>
              </a:rPr>
              <a:t>"Независимая оценка качества оказания услуг </a:t>
            </a:r>
            <a:r>
              <a:rPr lang="ru-RU" sz="1600" b="1" dirty="0" smtClean="0">
                <a:cs typeface="Times New Roman" panose="02020603050405020304" pitchFamily="18" charset="0"/>
              </a:rPr>
              <a:t>медицинскими организациями" </a:t>
            </a:r>
            <a:r>
              <a:rPr lang="ru-RU" sz="1600" b="1" dirty="0">
                <a:cs typeface="Times New Roman" panose="02020603050405020304" pitchFamily="18" charset="0"/>
              </a:rPr>
              <a:t>утвержденного Общественным советом перечня </a:t>
            </a:r>
            <a:r>
              <a:rPr lang="ru-RU" sz="1600" b="1" dirty="0" smtClean="0">
                <a:cs typeface="Times New Roman" panose="02020603050405020304" pitchFamily="18" charset="0"/>
              </a:rPr>
              <a:t>МО, </a:t>
            </a:r>
            <a:r>
              <a:rPr lang="ru-RU" sz="1600" b="1" dirty="0">
                <a:cs typeface="Times New Roman" panose="02020603050405020304" pitchFamily="18" charset="0"/>
              </a:rPr>
              <a:t>в отношении которых будет проводиться независимая оценка </a:t>
            </a:r>
            <a:r>
              <a:rPr lang="ru-RU" sz="1600" b="1" dirty="0" smtClean="0"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cs typeface="Times New Roman" panose="02020603050405020304" pitchFamily="18" charset="0"/>
              </a:rPr>
              <a:t>текущем </a:t>
            </a:r>
            <a:r>
              <a:rPr lang="ru-RU" sz="1600" b="1" dirty="0" smtClean="0">
                <a:cs typeface="Times New Roman" panose="02020603050405020304" pitchFamily="18" charset="0"/>
              </a:rPr>
              <a:t>году;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600" b="1" dirty="0" smtClean="0">
                <a:cs typeface="Times New Roman" panose="02020603050405020304" pitchFamily="18" charset="0"/>
              </a:rPr>
              <a:t>передача </a:t>
            </a:r>
            <a:r>
              <a:rPr lang="ru-RU" sz="1600" b="1" dirty="0">
                <a:cs typeface="Times New Roman" panose="02020603050405020304" pitchFamily="18" charset="0"/>
              </a:rPr>
              <a:t>сводных данных по результатам электронного анкетирования граждан по каждой </a:t>
            </a:r>
            <a:r>
              <a:rPr lang="ru-RU" sz="1600" b="1" dirty="0" smtClean="0">
                <a:cs typeface="Times New Roman" panose="02020603050405020304" pitchFamily="18" charset="0"/>
              </a:rPr>
              <a:t>МО в Общественный Совет (ежемесячно);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/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305800" cy="4104456"/>
          </a:xfrm>
        </p:spPr>
        <p:txBody>
          <a:bodyPr/>
          <a:lstStyle/>
          <a:p>
            <a:pPr lvl="0"/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Участие в организации и проведении конкурса «Лучшие в электронном здравоохранении»;</a:t>
            </a:r>
          </a:p>
          <a:p>
            <a:pPr lvl="0"/>
            <a:r>
              <a:rPr lang="ru-RU" alt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одготовка и участие в заседаниях информационных советов МИАЦ;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</a:rPr>
              <a:t>участие в конференции «Национальная система здравоохранения: проект или реальное будущее</a:t>
            </a:r>
            <a:r>
              <a:rPr lang="ru-RU" sz="1800" b="1" dirty="0" smtClean="0">
                <a:solidFill>
                  <a:srgbClr val="002060"/>
                </a:solidFill>
              </a:rPr>
              <a:t>?»;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Участие в подготовке </a:t>
            </a:r>
            <a:r>
              <a:rPr lang="ru-RU" sz="1800" b="1" dirty="0">
                <a:solidFill>
                  <a:srgbClr val="002060"/>
                </a:solidFill>
              </a:rPr>
              <a:t>заседания комитета по здравоохранению и аптечной деятельности ТПП;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подготовка Круглого стола на тему «Электронные сервисы для пациентов</a:t>
            </a:r>
            <a:r>
              <a:rPr lang="ru-RU" sz="1800" b="1" dirty="0" smtClean="0">
                <a:solidFill>
                  <a:srgbClr val="002060"/>
                </a:solidFill>
              </a:rPr>
              <a:t>»;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подготовка презентаций для конференций, совещаний </a:t>
            </a:r>
          </a:p>
          <a:p>
            <a:pPr marL="0" lvl="0" indent="0">
              <a:buNone/>
            </a:pPr>
            <a:endParaRPr lang="ru-RU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864096"/>
          </a:xfrm>
        </p:spPr>
        <p:txBody>
          <a:bodyPr/>
          <a:lstStyle/>
          <a:p>
            <a:r>
              <a:rPr lang="ru-RU" altLang="ru-RU" sz="2000" dirty="0">
                <a:solidFill>
                  <a:srgbClr val="17375E"/>
                </a:solidFill>
                <a:latin typeface="+mn-lt"/>
              </a:rPr>
              <a:t>Продвижение ИТ-технологий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xmlns="" val="153239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720080"/>
          </a:xfrm>
        </p:spPr>
        <p:txBody>
          <a:bodyPr/>
          <a:lstStyle/>
          <a:p>
            <a:pPr eaLnBrk="0" hangingPunct="0"/>
            <a:r>
              <a:rPr lang="ru-RU" sz="2000" dirty="0" smtClean="0">
                <a:solidFill>
                  <a:srgbClr val="1A54AA"/>
                </a:solidFill>
              </a:rPr>
              <a:t>Мониторинги</a:t>
            </a:r>
            <a:endParaRPr lang="en-US" sz="2000" dirty="0">
              <a:solidFill>
                <a:srgbClr val="1A54A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608512"/>
          </a:xfrm>
        </p:spPr>
        <p:txBody>
          <a:bodyPr/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соответствия действующих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сайтов учреждений здравоохранения, подведомственных МЗ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утвержденным требованиям согласно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 МЗ РФ от 30.12.2014 г. №956-н.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Проверены сайты всех ЛПУ, подведомственных министерству здравоохранения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подготовлен сводный отчет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сайтов, содержащих информацию о незаконном сбыте наркотических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4 решения заседания межведомственной рабочей группы по взаимодействию правоохранительных и контролирующих органов в рамках координации борьбы с преступностью в сфере оборота наркотических средств от 10.06.2015. Всего было проверено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624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сайта. Изготовлены скриншоты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незаблокированных интернет-страниц.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ежемесячной комплексной справки о состоянии информатизации здравоохранения Самарской области.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 подготовлено 12 справок, которые размещены на  сайте МИАЦ в разделе «Мониторинги».</a:t>
            </a: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еженедельной оперативной сводки по задачам информатизации здравоохранения Самарской области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сводка;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также размещены на сайте МИАЦ в разделе «Мониторинги».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 в информационную систему МЗ РФ «Система мониторинга показателей в сфере здравоохранения РФ»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(исполнение поручения п. 2.1. протокола совещания у Министра здравоохранения РФ от 16.09.2015г.)</a:t>
            </a:r>
          </a:p>
          <a:p>
            <a:endParaRPr lang="ru-RU" sz="1400" b="1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45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864096"/>
          </a:xfrm>
        </p:spPr>
        <p:txBody>
          <a:bodyPr/>
          <a:lstStyle/>
          <a:p>
            <a:r>
              <a:rPr lang="ru-RU" sz="1800" dirty="0" err="1" smtClean="0"/>
              <a:t>Модерация</a:t>
            </a:r>
            <a:r>
              <a:rPr lang="ru-RU" sz="1800" dirty="0"/>
              <a:t>, размещение информации и техническое сопровождение Интернет-ресурсов, находящихся в ведении </a:t>
            </a:r>
            <a:r>
              <a:rPr lang="ru-RU" sz="1800" dirty="0" smtClean="0"/>
              <a:t>отдела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680" y="1484784"/>
            <a:ext cx="8305800" cy="446449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В ведении отдела находится 4 </a:t>
            </a:r>
            <a:r>
              <a:rPr lang="ru-RU" sz="1600" b="1" dirty="0" smtClean="0"/>
              <a:t>Интернет-ресурса, бесперебойная работа которых обеспечивалась в 2015 г.: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Официальный </a:t>
            </a:r>
            <a:r>
              <a:rPr lang="ru-RU" sz="1600" b="1" dirty="0">
                <a:solidFill>
                  <a:srgbClr val="FF0000"/>
                </a:solidFill>
              </a:rPr>
              <a:t>сайт министерства здравоохранения Самарской </a:t>
            </a:r>
            <a:r>
              <a:rPr lang="ru-RU" sz="1600" b="1" dirty="0" smtClean="0">
                <a:solidFill>
                  <a:srgbClr val="FF0000"/>
                </a:solidFill>
              </a:rPr>
              <a:t>области </a:t>
            </a:r>
            <a:r>
              <a:rPr lang="ru-RU" sz="1600" b="1" dirty="0" smtClean="0"/>
              <a:t>(</a:t>
            </a:r>
            <a:r>
              <a:rPr lang="ru-RU" sz="1600" u="sng" dirty="0" smtClean="0">
                <a:hlinkClick r:id="rId2"/>
              </a:rPr>
              <a:t>http</a:t>
            </a:r>
            <a:r>
              <a:rPr lang="ru-RU" sz="1600" u="sng" dirty="0">
                <a:hlinkClick r:id="rId2"/>
              </a:rPr>
              <a:t>://minzdrav.samregion.ru</a:t>
            </a:r>
            <a:r>
              <a:rPr lang="ru-RU" sz="1600" u="sng" dirty="0" smtClean="0">
                <a:hlinkClick r:id="rId2"/>
              </a:rPr>
              <a:t>/</a:t>
            </a:r>
            <a:r>
              <a:rPr lang="ru-RU" sz="1600" u="sng" dirty="0" smtClean="0"/>
              <a:t>)</a:t>
            </a:r>
            <a:r>
              <a:rPr lang="ru-RU" sz="1600" dirty="0" smtClean="0"/>
              <a:t>. </a:t>
            </a:r>
            <a:r>
              <a:rPr lang="ru-RU" sz="1600" dirty="0"/>
              <a:t>Р</a:t>
            </a:r>
            <a:r>
              <a:rPr lang="ru-RU" sz="1600" dirty="0" smtClean="0"/>
              <a:t>абота с сайтом регламентирована приказом МЗ СО от </a:t>
            </a:r>
            <a:r>
              <a:rPr lang="ru-RU" sz="1600" dirty="0"/>
              <a:t>18.06.2013 № 773-п «Об официальном сайте </a:t>
            </a:r>
            <a:r>
              <a:rPr lang="ru-RU" sz="1600" dirty="0" smtClean="0"/>
              <a:t>МЗ СО» и приказом </a:t>
            </a:r>
            <a:r>
              <a:rPr lang="ru-RU" sz="1600" dirty="0"/>
              <a:t>МИАЦ  от 27.06.2013 №  39-п «Об организации работ на официальном сайте МЗ СО»;</a:t>
            </a:r>
          </a:p>
          <a:p>
            <a:pPr marL="0" lvl="0" indent="0">
              <a:buNone/>
            </a:pPr>
            <a:endParaRPr lang="ru-RU" sz="1200" b="1" dirty="0"/>
          </a:p>
          <a:p>
            <a:r>
              <a:rPr lang="ru-RU" sz="1600" b="1" dirty="0">
                <a:solidFill>
                  <a:srgbClr val="FF0000"/>
                </a:solidFill>
              </a:rPr>
              <a:t>Сайт МИАЦ </a:t>
            </a:r>
            <a:r>
              <a:rPr lang="ru-RU" sz="1600" b="1" dirty="0" smtClean="0"/>
              <a:t>(</a:t>
            </a:r>
            <a:r>
              <a:rPr lang="ru-RU" sz="1600" u="sng" dirty="0">
                <a:hlinkClick r:id="rId2"/>
              </a:rPr>
              <a:t>http://</a:t>
            </a:r>
            <a:r>
              <a:rPr lang="ru-RU" sz="1600" u="sng" dirty="0" smtClean="0">
                <a:hlinkClick r:id="rId2"/>
              </a:rPr>
              <a:t>m</a:t>
            </a:r>
            <a:r>
              <a:rPr lang="en-US" sz="1600" u="sng" dirty="0" err="1" smtClean="0">
                <a:hlinkClick r:id="rId2"/>
              </a:rPr>
              <a:t>edlan</a:t>
            </a:r>
            <a:r>
              <a:rPr lang="ru-RU" sz="1600" u="sng" dirty="0" smtClean="0">
                <a:hlinkClick r:id="rId2"/>
              </a:rPr>
              <a:t>.</a:t>
            </a:r>
            <a:r>
              <a:rPr lang="ru-RU" sz="1600" u="sng" dirty="0" err="1" smtClean="0">
                <a:hlinkClick r:id="rId2"/>
              </a:rPr>
              <a:t>sam</a:t>
            </a:r>
            <a:r>
              <a:rPr lang="en-US" sz="1600" u="sng" dirty="0" err="1" smtClean="0">
                <a:hlinkClick r:id="rId2"/>
              </a:rPr>
              <a:t>ara</a:t>
            </a:r>
            <a:r>
              <a:rPr lang="ru-RU" sz="1600" u="sng" dirty="0" smtClean="0">
                <a:hlinkClick r:id="rId2"/>
              </a:rPr>
              <a:t>.</a:t>
            </a:r>
            <a:r>
              <a:rPr lang="ru-RU" sz="1600" u="sng" dirty="0" err="1" smtClean="0">
                <a:hlinkClick r:id="rId2"/>
              </a:rPr>
              <a:t>ru</a:t>
            </a:r>
            <a:r>
              <a:rPr lang="ru-RU" sz="1600" u="sng" dirty="0" smtClean="0">
                <a:hlinkClick r:id="rId2"/>
              </a:rPr>
              <a:t> </a:t>
            </a:r>
            <a:r>
              <a:rPr lang="ru-RU" sz="1600" b="1" dirty="0" smtClean="0"/>
              <a:t>). </a:t>
            </a:r>
            <a:r>
              <a:rPr lang="ru-RU" sz="1600" dirty="0" smtClean="0"/>
              <a:t>Работа </a:t>
            </a:r>
            <a:r>
              <a:rPr lang="ru-RU" sz="1600" dirty="0"/>
              <a:t>с сайтом регламентирована приказом </a:t>
            </a:r>
            <a:r>
              <a:rPr lang="ru-RU" sz="1600" dirty="0" smtClean="0"/>
              <a:t>МИАЦ от </a:t>
            </a:r>
            <a:r>
              <a:rPr lang="en-US" sz="1600" dirty="0" smtClean="0"/>
              <a:t>1</a:t>
            </a:r>
            <a:r>
              <a:rPr lang="ru-RU" sz="1600" dirty="0" smtClean="0"/>
              <a:t>3.02.2013</a:t>
            </a:r>
            <a:r>
              <a:rPr lang="en-US" sz="1600" dirty="0" smtClean="0"/>
              <a:t> </a:t>
            </a:r>
            <a:r>
              <a:rPr lang="ru-RU" sz="1600" dirty="0" smtClean="0"/>
              <a:t>№ 9-п</a:t>
            </a:r>
            <a:r>
              <a:rPr lang="en-US" sz="1600" dirty="0" smtClean="0"/>
              <a:t> </a:t>
            </a:r>
            <a:r>
              <a:rPr lang="ru-RU" sz="1600" dirty="0" smtClean="0"/>
              <a:t>«О сайте МИАЦ»</a:t>
            </a:r>
            <a:endParaRPr lang="ru-RU" sz="1600" dirty="0"/>
          </a:p>
          <a:p>
            <a:pPr marL="0" lvl="0" indent="0">
              <a:buNone/>
            </a:pPr>
            <a:endParaRPr lang="ru-RU" sz="12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Информационная </a:t>
            </a:r>
            <a:r>
              <a:rPr lang="ru-RU" sz="1600" b="1" dirty="0">
                <a:solidFill>
                  <a:srgbClr val="FF0000"/>
                </a:solidFill>
              </a:rPr>
              <a:t>система «Здоровый образ </a:t>
            </a:r>
            <a:r>
              <a:rPr lang="ru-RU" sz="1600" b="1" dirty="0" smtClean="0">
                <a:solidFill>
                  <a:srgbClr val="FF0000"/>
                </a:solidFill>
              </a:rPr>
              <a:t>жизни» (ИС «ЗОЖ») </a:t>
            </a:r>
            <a:r>
              <a:rPr lang="ru-RU" sz="1600" b="1" dirty="0" smtClean="0"/>
              <a:t>(</a:t>
            </a:r>
            <a:r>
              <a:rPr lang="ru-RU" sz="1600" u="sng" dirty="0" smtClean="0">
                <a:hlinkClick r:id="rId3"/>
              </a:rPr>
              <a:t>http</a:t>
            </a:r>
            <a:r>
              <a:rPr lang="ru-RU" sz="1600" u="sng" dirty="0">
                <a:hlinkClick r:id="rId3"/>
              </a:rPr>
              <a:t>://zozh.medlan.samara.ru</a:t>
            </a:r>
            <a:r>
              <a:rPr lang="ru-RU" sz="1600" u="sng" dirty="0" smtClean="0">
                <a:hlinkClick r:id="rId3"/>
              </a:rPr>
              <a:t>/</a:t>
            </a:r>
            <a:r>
              <a:rPr lang="ru-RU" sz="1600" dirty="0" smtClean="0"/>
              <a:t>). Работа регламентирована распоряжением МЗ и СР СО </a:t>
            </a:r>
            <a:r>
              <a:rPr lang="ru-RU" sz="1600" dirty="0"/>
              <a:t>№384-р от 20.07.2009 «Об актуализации информационного наполнения информационной системы «Здоровый образ жизни</a:t>
            </a:r>
            <a:r>
              <a:rPr lang="ru-RU" sz="1600" dirty="0" smtClean="0"/>
              <a:t>»</a:t>
            </a:r>
          </a:p>
          <a:p>
            <a:pPr marL="0" indent="0">
              <a:buNone/>
            </a:pPr>
            <a:endParaRPr lang="ru-RU" sz="800" dirty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Портал </a:t>
            </a:r>
            <a:r>
              <a:rPr lang="ru-RU" sz="1600" b="1" dirty="0">
                <a:solidFill>
                  <a:srgbClr val="FF0000"/>
                </a:solidFill>
              </a:rPr>
              <a:t>здравоохранения Самарской </a:t>
            </a:r>
            <a:r>
              <a:rPr lang="ru-RU" sz="1600" b="1" dirty="0" smtClean="0">
                <a:solidFill>
                  <a:srgbClr val="FF0000"/>
                </a:solidFill>
              </a:rPr>
              <a:t>области </a:t>
            </a:r>
            <a:r>
              <a:rPr lang="ru-RU" sz="1600" dirty="0"/>
              <a:t>(</a:t>
            </a:r>
            <a:r>
              <a:rPr lang="ru-RU" sz="1600" u="sng" dirty="0">
                <a:hlinkClick r:id="rId4"/>
              </a:rPr>
              <a:t>http://medportal63.ru/</a:t>
            </a:r>
            <a:r>
              <a:rPr lang="ru-RU" sz="1600" dirty="0"/>
              <a:t> , </a:t>
            </a:r>
            <a:r>
              <a:rPr lang="ru-RU" sz="1600" u="sng" dirty="0">
                <a:solidFill>
                  <a:srgbClr val="6699FF"/>
                </a:solidFill>
              </a:rPr>
              <a:t>http://</a:t>
            </a:r>
            <a:r>
              <a:rPr lang="en-US" sz="1600" u="sng" dirty="0" err="1">
                <a:solidFill>
                  <a:srgbClr val="6699FF"/>
                </a:solidFill>
              </a:rPr>
              <a:t>zdravportal</a:t>
            </a:r>
            <a:r>
              <a:rPr lang="ru-RU" sz="1600" u="sng" dirty="0">
                <a:solidFill>
                  <a:srgbClr val="6699FF"/>
                </a:solidFill>
              </a:rPr>
              <a:t>63.ru</a:t>
            </a:r>
            <a:r>
              <a:rPr lang="ru-RU" sz="1600" dirty="0">
                <a:solidFill>
                  <a:srgbClr val="6699FF"/>
                </a:solidFill>
              </a:rPr>
              <a:t>, </a:t>
            </a:r>
            <a:r>
              <a:rPr lang="ru-RU" sz="1600" u="sng" dirty="0">
                <a:solidFill>
                  <a:srgbClr val="6699FF"/>
                </a:solidFill>
              </a:rPr>
              <a:t>http://медпортал.рф</a:t>
            </a:r>
            <a:r>
              <a:rPr lang="ru-RU" sz="1600" dirty="0">
                <a:solidFill>
                  <a:srgbClr val="99CCFF"/>
                </a:solidFill>
              </a:rPr>
              <a:t>, </a:t>
            </a:r>
            <a:r>
              <a:rPr lang="ru-RU" sz="1600" u="sng" dirty="0">
                <a:hlinkClick r:id="rId5"/>
              </a:rPr>
              <a:t>http://здравпортал.рф</a:t>
            </a:r>
            <a:r>
              <a:rPr lang="ru-RU" sz="1600" dirty="0"/>
              <a:t>);</a:t>
            </a:r>
          </a:p>
          <a:p>
            <a:pPr lvl="0"/>
            <a:endParaRPr lang="ru-RU" sz="1600" b="1" dirty="0" smtClean="0"/>
          </a:p>
          <a:p>
            <a:pPr marL="0" lvl="0" indent="0">
              <a:buNone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6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72200" y="332656"/>
            <a:ext cx="25202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305800" cy="4104456"/>
          </a:xfrm>
        </p:spPr>
        <p:txBody>
          <a:bodyPr/>
          <a:lstStyle/>
          <a:p>
            <a:pPr lvl="0"/>
            <a:r>
              <a:rPr lang="ru-RU" sz="1800" b="1" dirty="0"/>
              <a:t>Работы, выполненные в 2015 году на официальном сайте МЗ </a:t>
            </a:r>
            <a:r>
              <a:rPr lang="ru-RU" sz="1800" b="1" dirty="0" smtClean="0"/>
              <a:t>СО</a:t>
            </a:r>
            <a:r>
              <a:rPr lang="en-US" sz="1800" b="1" dirty="0" smtClean="0"/>
              <a:t>:</a:t>
            </a:r>
          </a:p>
          <a:p>
            <a:pPr lvl="0"/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6021288"/>
            <a:ext cx="1152128" cy="547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762000">
              <a:schemeClr val="accent1">
                <a:alpha val="4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521" y="1916832"/>
            <a:ext cx="6717935" cy="429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864096"/>
          </a:xfrm>
        </p:spPr>
        <p:txBody>
          <a:bodyPr/>
          <a:lstStyle/>
          <a:p>
            <a:r>
              <a:rPr lang="ru-RU" sz="1800" dirty="0" err="1" smtClean="0"/>
              <a:t>Модерация</a:t>
            </a:r>
            <a:r>
              <a:rPr lang="ru-RU" sz="1800" dirty="0"/>
              <a:t>, размещение информации и техническое сопровождение Интернет-ресурсов, находящихся в ведении </a:t>
            </a:r>
            <a:r>
              <a:rPr lang="ru-RU" sz="1800" dirty="0" smtClean="0"/>
              <a:t>отдела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87424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4">
  <a:themeElements>
    <a:clrScheme name="Тема Offic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94</Template>
  <TotalTime>800</TotalTime>
  <Words>1416</Words>
  <Application>Microsoft Office PowerPoint</Application>
  <PresentationFormat>Экран (4:3)</PresentationFormat>
  <Paragraphs>133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94</vt:lpstr>
      <vt:lpstr>ОТЧЕТ О РАБОТЕ ОТДЕЛА ИННОВАЦИЙ И ПРОГРАММ В ЗДРАВООХРАНЕНИИ МИАЦ за 2015 год</vt:lpstr>
      <vt:lpstr>Отдел инноваций и программ в здравоохранении (ОИиПЗ) был создан 1.09.2014 г.  для решения следующих задач:</vt:lpstr>
      <vt:lpstr>Участие в разработке и мониторинге государственных программ здравоохранения в части информатизации</vt:lpstr>
      <vt:lpstr>Участие в разработке и мониторинге государственных программ здравоохранения в части информатизации</vt:lpstr>
      <vt:lpstr>Участие в разработке и мониторинге государственных программ здравоохранения в части информатизации</vt:lpstr>
      <vt:lpstr>Продвижение ИТ-технологий</vt:lpstr>
      <vt:lpstr>Мониторинги</vt:lpstr>
      <vt:lpstr>Модерация, размещение информации и техническое сопровождение Интернет-ресурсов, находящихся в ведении отдела</vt:lpstr>
      <vt:lpstr>Модерация, размещение информации и техническое сопровождение Интернет-ресурсов, находящихся в ведении отдела</vt:lpstr>
      <vt:lpstr>Модерация, размещение информации и техническое сопровождение Интернет-ресурсов, находящихся в ведении отдела</vt:lpstr>
      <vt:lpstr>Осуществление развития и обеспечение регулярного обновления информации на Интернет-ресурсах, находящихся в ведении отдела</vt:lpstr>
      <vt:lpstr>Модерация, размещение информации и техническое сопровождение Интернет-ресурсов, находящихся в ведении отдела</vt:lpstr>
      <vt:lpstr>Модерация, размещение информации и техническое сопровождение Интернет-ресурсов, находящихся в ведении отдела</vt:lpstr>
      <vt:lpstr>Модерация, размещение информации и техническое сопровождение Интернет-ресурсов, находящихся в ведении отдела</vt:lpstr>
      <vt:lpstr>Модерация, размещение информации и техническое сопровождение Интернет-ресурсов, находящихся в ведении отдела</vt:lpstr>
      <vt:lpstr>В рамках развития сайтов:</vt:lpstr>
      <vt:lpstr>Слайд 17</vt:lpstr>
    </vt:vector>
  </TitlesOfParts>
  <Company>ARSAGERA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aronov</cp:lastModifiedBy>
  <cp:revision>152</cp:revision>
  <dcterms:created xsi:type="dcterms:W3CDTF">2013-02-15T12:27:14Z</dcterms:created>
  <dcterms:modified xsi:type="dcterms:W3CDTF">2016-03-25T06:22:05Z</dcterms:modified>
</cp:coreProperties>
</file>