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  <p:sldMasterId id="2147483661" r:id="rId2"/>
  </p:sldMasterIdLst>
  <p:notesMasterIdLst>
    <p:notesMasterId r:id="rId11"/>
  </p:notesMasterIdLst>
  <p:sldIdLst>
    <p:sldId id="293" r:id="rId3"/>
    <p:sldId id="287" r:id="rId4"/>
    <p:sldId id="288" r:id="rId5"/>
    <p:sldId id="285" r:id="rId6"/>
    <p:sldId id="279" r:id="rId7"/>
    <p:sldId id="262" r:id="rId8"/>
    <p:sldId id="289" r:id="rId9"/>
    <p:sldId id="292" r:id="rId10"/>
  </p:sldIdLst>
  <p:sldSz cx="9144000" cy="6858000" type="screen4x3"/>
  <p:notesSz cx="6858000" cy="9947275"/>
  <p:defaultTextStyle>
    <a:defPPr>
      <a:defRPr lang="ru-RU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671" autoAdjust="0"/>
  </p:normalViewPr>
  <p:slideViewPr>
    <p:cSldViewPr>
      <p:cViewPr>
        <p:scale>
          <a:sx n="80" d="100"/>
          <a:sy n="80" d="100"/>
        </p:scale>
        <p:origin x="-894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3A97B-85FF-435F-AFBC-A9CBEE76935D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51F3E-0C51-49C7-A059-F4CD2A69B8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521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51F3E-0C51-49C7-A059-F4CD2A69B86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58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3842EF2-12BD-4194-A900-1E8EFA2C003E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55650"/>
            <a:ext cx="4970463" cy="3729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724771"/>
            <a:ext cx="5486976" cy="44766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384A-D099-4C0F-9CD0-E197B0733C00}" type="datetime1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01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B961E-048A-48E0-9039-236B0A6EC2CE}" type="datetime1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85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1DBAC-47FF-456D-8BC1-61F89F8CE803}" type="datetime1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2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36D673-8BB8-4005-BA14-931349B063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05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3DD97D-8B60-4287-B0B9-5F6D78A7FB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821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831B3CD-E305-4F13-BB9E-7EDFC959E5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834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6481" y="1604328"/>
            <a:ext cx="3952800" cy="39762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47520" y="1604328"/>
            <a:ext cx="3952800" cy="39762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8FDA19-5F34-4662-9E82-BD81043429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CA4A64-466D-472F-88F0-7519654FEFC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424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AE5E8B-135D-4E60-8A15-BE9DEB3733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965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979C34-106D-4B5E-91A9-240BB6A77C2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251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A220AF-CE52-46B5-87F6-8877C1D62B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5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4901-306F-4648-941B-8D0F3DC75B43}" type="datetime1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8028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165488-2F0B-40BF-B59F-73BF0DE75B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39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B886DA-FB79-4AF0-8522-C18B21AD54C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642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30695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30695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0829CF3-6D88-4030-B343-918C33D7AC2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59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0A0CC123-21D3-4D89-9D6C-A5E3D0400B1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4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4D9B-6815-4CFD-A7FC-DD506F858A7E}" type="datetime1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39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D5E60-CECE-4287-85B1-6FEE38357B74}" type="datetime1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49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395E-F8B2-414F-A1F4-D77935F1E643}" type="datetime1">
              <a:rPr lang="ru-RU" smtClean="0"/>
              <a:t>17.09.2013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75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E61D-BB80-417F-A4F4-02644C44941D}" type="datetime1">
              <a:rPr lang="ru-RU" smtClean="0"/>
              <a:t>17.09.2013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5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E4A0-9D51-4DB2-A0AD-6D687B81E141}" type="datetime1">
              <a:rPr lang="ru-RU" smtClean="0"/>
              <a:t>17.09.2013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33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D088-FDE8-45F5-ADCB-71EC5A794D7A}" type="datetime1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10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7450-6342-4413-82FC-FD5F384A949A}" type="datetime1">
              <a:rPr lang="ru-RU" smtClean="0"/>
              <a:t>17.09.2013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4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9004-1151-43D3-A70B-D93344B0D8F0}" type="datetime1">
              <a:rPr lang="ru-RU" smtClean="0"/>
              <a:t>17.09.2013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EF1DB-71AD-4C24-B365-DF65074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91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0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5" indent="-342865" algn="l" defTabSz="91430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defTabSz="91430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4" indent="-228577" algn="l" defTabSz="91430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7" indent="-228577" algn="l" defTabSz="91430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0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2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5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7" indent="-228577" algn="l" defTabSz="9143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8"/>
            <a:ext cx="8043840" cy="397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ru-RU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 defTabSz="4075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fld id="{13291AD0-7D3D-4881-A1F4-D07F4F654CA1}" type="slidenum">
              <a:rPr lang="ru-RU" smtClean="0"/>
              <a:pPr defTabSz="407526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77120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2pPr>
      <a:lvl3pPr marL="1036815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3pPr>
      <a:lvl4pPr marL="1451541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4pPr>
      <a:lvl5pPr marL="1866268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11045" indent="-311045" algn="l" defTabSz="407526" rtl="0" fontAlgn="base" hangingPunct="0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</a:defRPr>
      </a:lvl2pPr>
      <a:lvl3pPr marL="1036815" indent="-207363" algn="l" defTabSz="407526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</a:defRPr>
      </a:lvl3pPr>
      <a:lvl4pPr marL="1451541" indent="-207363" algn="l" defTabSz="407526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4pPr>
      <a:lvl5pPr marL="1866268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5pPr>
      <a:lvl6pPr marL="2280994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6pPr>
      <a:lvl7pPr marL="2695720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7pPr>
      <a:lvl8pPr marL="3110446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8pPr>
      <a:lvl9pPr marL="3525172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763688" y="267598"/>
            <a:ext cx="5662492" cy="400099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Понятие </a:t>
            </a:r>
            <a:r>
              <a:rPr lang="ru-RU" sz="2000" b="1" dirty="0" smtClean="0">
                <a:solidFill>
                  <a:prstClr val="black"/>
                </a:solidFill>
              </a:rPr>
              <a:t>электронной </a:t>
            </a:r>
            <a:r>
              <a:rPr lang="ru-RU" sz="2000" b="1" dirty="0">
                <a:solidFill>
                  <a:prstClr val="black"/>
                </a:solidFill>
              </a:rPr>
              <a:t>медицинской карты </a:t>
            </a:r>
            <a:r>
              <a:rPr lang="ru-RU" sz="2000" b="1" dirty="0" smtClean="0">
                <a:solidFill>
                  <a:prstClr val="black"/>
                </a:solidFill>
              </a:rPr>
              <a:t>(ЭМК</a:t>
            </a:r>
            <a:r>
              <a:rPr lang="ru-RU" sz="2000" b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67116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Электронная медицинская карта (ЭМК) – совокупность электронных персональных медицинских записей (ЭПМЗ), относящихся к одному человеку, собираемых, хранящихся и используемых в рамках одной медицинской организации.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7775" y="1915938"/>
            <a:ext cx="436070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Электронная амбулаторная медицинская карта </a:t>
            </a:r>
            <a:r>
              <a:rPr lang="ru-RU" dirty="0"/>
              <a:t>для амбулаторий, поликлиник, диагностических центров, диспансеров, поликлинических отделений стационаров или специализированных медицинских центров, частных врачей, коммерческих лабораторий и др.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1915938"/>
            <a:ext cx="40245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Электронной медицинской карте стационарного больного для стационаров. </a:t>
            </a:r>
            <a:r>
              <a:rPr lang="ru-RU" dirty="0" smtClean="0"/>
              <a:t>Для </a:t>
            </a:r>
            <a:r>
              <a:rPr lang="ru-RU" dirty="0"/>
              <a:t>стационара, под электронной медицинской картой понимаются не записи, относящиеся к одной госпитализации, а все записи, относящиеся к данному пациенту.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134781" y="1580986"/>
            <a:ext cx="216023" cy="314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25887" y="1592024"/>
            <a:ext cx="216023" cy="3033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37524" y="4149080"/>
            <a:ext cx="8352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Электронная персональная медицинская запись (ЭПМЗ) – любая медицинская </a:t>
            </a:r>
            <a:r>
              <a:rPr lang="ru-RU" b="1" dirty="0" smtClean="0"/>
              <a:t>запись,  </a:t>
            </a:r>
            <a:r>
              <a:rPr lang="ru-RU" b="1" dirty="0"/>
              <a:t>имеющая отношение к здоровью конкретного человека и выполненная конкретным лицом</a:t>
            </a:r>
            <a:r>
              <a:rPr lang="ru-RU" b="1" dirty="0" smtClean="0"/>
              <a:t>, </a:t>
            </a:r>
            <a:r>
              <a:rPr lang="ru-RU" b="1" dirty="0"/>
              <a:t>сохраненная на электронном </a:t>
            </a:r>
            <a:r>
              <a:rPr lang="ru-RU" b="1" dirty="0" smtClean="0"/>
              <a:t>носителе.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4748" y="5177211"/>
            <a:ext cx="85297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Электронный медицинский документ (ЭМД) – электронная медицинская персональная запись, прошедшая стадию подписания уполномоченным лицом, полностью отвечающим за его содержание, и являющаяся юридически значимым медицинским документом, обладающим свойствами постоянства и целостности.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46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9489" y="267599"/>
            <a:ext cx="7857023" cy="400110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Понятие интегрированной электронной медицинской карты (ИЭМК)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6867" y="1032275"/>
            <a:ext cx="3554706" cy="9565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2589" y="1044467"/>
            <a:ext cx="2535887" cy="36933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Федеральный уровень 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43896" y="1512832"/>
            <a:ext cx="936104" cy="39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</a:rPr>
              <a:t>ФИЭМК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612795" y="5696463"/>
            <a:ext cx="1979413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Пациент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726867" y="2503773"/>
            <a:ext cx="3554706" cy="9544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08866" y="2534679"/>
            <a:ext cx="2635209" cy="369332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Региональный уровень  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288589" y="4032200"/>
            <a:ext cx="4714047" cy="1146148"/>
            <a:chOff x="463532" y="5283240"/>
            <a:chExt cx="4714047" cy="1146148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3054944" y="5283240"/>
              <a:ext cx="1908000" cy="612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1F497D"/>
                </a:solidFill>
              </a:endParaRPr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2633445" y="5735819"/>
              <a:ext cx="333719" cy="45719"/>
              <a:chOff x="8028000" y="1224000"/>
              <a:chExt cx="333719" cy="45719"/>
            </a:xfrm>
          </p:grpSpPr>
          <p:sp>
            <p:nvSpPr>
              <p:cNvPr id="14" name="Блок-схема: узел 13"/>
              <p:cNvSpPr/>
              <p:nvPr/>
            </p:nvSpPr>
            <p:spPr>
              <a:xfrm>
                <a:off x="8028000" y="1224000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2" name="Блок-схема: узел 21"/>
              <p:cNvSpPr/>
              <p:nvPr/>
            </p:nvSpPr>
            <p:spPr>
              <a:xfrm>
                <a:off x="8172000" y="1224000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Блок-схема: узел 22"/>
              <p:cNvSpPr/>
              <p:nvPr/>
            </p:nvSpPr>
            <p:spPr>
              <a:xfrm>
                <a:off x="8316000" y="1224000"/>
                <a:ext cx="45719" cy="45719"/>
              </a:xfrm>
              <a:prstGeom prst="flowChartConnector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60" name="Скругленный прямоугольник 59"/>
            <p:cNvSpPr/>
            <p:nvPr/>
          </p:nvSpPr>
          <p:spPr>
            <a:xfrm>
              <a:off x="3162944" y="5424630"/>
              <a:ext cx="1908000" cy="612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1F497D"/>
                </a:solidFill>
              </a:endParaRPr>
            </a:p>
          </p:txBody>
        </p:sp>
        <p:sp>
          <p:nvSpPr>
            <p:cNvPr id="58" name="Скругленный прямоугольник 57"/>
            <p:cNvSpPr/>
            <p:nvPr/>
          </p:nvSpPr>
          <p:spPr>
            <a:xfrm>
              <a:off x="3262379" y="5589239"/>
              <a:ext cx="1915200" cy="8316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b="1" dirty="0" smtClean="0">
                  <a:solidFill>
                    <a:prstClr val="black"/>
                  </a:solidFill>
                </a:rPr>
                <a:t>МИС ЛПУ</a:t>
              </a:r>
            </a:p>
            <a:p>
              <a:r>
                <a:rPr lang="ru-RU" sz="1600" dirty="0">
                  <a:solidFill>
                    <a:srgbClr val="1F497D"/>
                  </a:solidFill>
                </a:rPr>
                <a:t>поликлиника</a:t>
              </a:r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>
              <a:off x="463532" y="5283240"/>
              <a:ext cx="1893923" cy="612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1F497D"/>
                </a:solidFill>
              </a:endParaRPr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>
              <a:off x="557602" y="5424630"/>
              <a:ext cx="1893923" cy="6120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>
                <a:solidFill>
                  <a:srgbClr val="1F497D"/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658203" y="5596818"/>
              <a:ext cx="1916699" cy="83257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b="1" dirty="0" smtClean="0">
                  <a:solidFill>
                    <a:prstClr val="black"/>
                  </a:solidFill>
                </a:rPr>
                <a:t>МИС ЛПУ</a:t>
              </a:r>
            </a:p>
            <a:p>
              <a:r>
                <a:rPr lang="ru-RU" sz="1600" dirty="0">
                  <a:solidFill>
                    <a:srgbClr val="1F497D"/>
                  </a:solidFill>
                </a:rPr>
                <a:t>стационар</a:t>
              </a:r>
            </a:p>
          </p:txBody>
        </p:sp>
      </p:grpSp>
      <p:sp>
        <p:nvSpPr>
          <p:cNvPr id="63" name="Скругленный прямоугольник 62"/>
          <p:cNvSpPr/>
          <p:nvPr/>
        </p:nvSpPr>
        <p:spPr>
          <a:xfrm>
            <a:off x="1958418" y="2916387"/>
            <a:ext cx="936104" cy="39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</a:rPr>
              <a:t>РИЭМК</a:t>
            </a: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1594197" y="4447937"/>
            <a:ext cx="728442" cy="39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</a:rPr>
              <a:t>ЭМК</a:t>
            </a: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190401" y="4424022"/>
            <a:ext cx="728442" cy="39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>
                <a:solidFill>
                  <a:prstClr val="white"/>
                </a:solidFill>
              </a:rPr>
              <a:t>ЭМК</a:t>
            </a:r>
          </a:p>
        </p:txBody>
      </p:sp>
      <p:pic>
        <p:nvPicPr>
          <p:cNvPr id="6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172" y="5159889"/>
            <a:ext cx="2127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559" y="5159889"/>
            <a:ext cx="2127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694" y="3490316"/>
            <a:ext cx="2127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001" y="3486222"/>
            <a:ext cx="2127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171" y="1988841"/>
            <a:ext cx="2127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TextBox 70"/>
          <p:cNvSpPr txBox="1"/>
          <p:nvPr/>
        </p:nvSpPr>
        <p:spPr>
          <a:xfrm>
            <a:off x="5148065" y="4345778"/>
            <a:ext cx="3744416" cy="1600062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b="1" dirty="0"/>
              <a:t>ЭМК</a:t>
            </a:r>
            <a:r>
              <a:rPr lang="ru-RU" sz="1600" dirty="0"/>
              <a:t> – электронная медицинская карта включает полностью все данные регистрируемые медицинской информационной системой (МИС) в процессе лечения пациента в конкретном ЛПУ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148065" y="1032274"/>
            <a:ext cx="3744416" cy="285650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b="1" dirty="0"/>
              <a:t>ИЭМК</a:t>
            </a:r>
            <a:r>
              <a:rPr lang="ru-RU" sz="1600" dirty="0"/>
              <a:t> – интегрированная электронная медицинская карта аккумулирует медицинскую информацию из ЭМК  разных ЛПУ, где пациент проходил лечение. В ЕГИСЗ предполагается ведение ИЭМК на региональном (РИЭМК) и федеральном (ФИЭМК) уровнях. Полнота информации в ИЭМК по сравнению с ЭМК определяется нормативными документами соответствующего уровня.    </a:t>
            </a:r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6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31640" y="243848"/>
            <a:ext cx="6162777" cy="400110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Состояние нормативных документов по ЭМК и ИЭМК</a:t>
            </a:r>
          </a:p>
        </p:txBody>
      </p:sp>
      <p:pic>
        <p:nvPicPr>
          <p:cNvPr id="4" name="Picture 45" descr="обложка ГОСТ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1442" y="1887134"/>
            <a:ext cx="3067965" cy="4463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401" y="1865485"/>
            <a:ext cx="3038644" cy="4463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59024" y="963804"/>
            <a:ext cx="87849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30" tIns="45715" rIns="91430" bIns="45715">
            <a:spAutoFit/>
          </a:bodyPr>
          <a:lstStyle/>
          <a:p>
            <a:pPr algn="ctr"/>
            <a:r>
              <a:rPr lang="ru-RU" dirty="0" smtClean="0"/>
              <a:t>При Экспертном совете </a:t>
            </a:r>
            <a:r>
              <a:rPr lang="ru-RU" dirty="0"/>
              <a:t>Минздрава РФ </a:t>
            </a:r>
            <a:r>
              <a:rPr lang="ru-RU" dirty="0" smtClean="0"/>
              <a:t>по вопросам использования информационно-коммуникационных технологий в системе здравоохранения создана рабочая группа «Электронная медицинская карта» (руководитель Зингерман Б.В.)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611897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ГОСТ Р 52636-2006 «Электронная история болезни. Общие положения»</a:t>
            </a:r>
          </a:p>
        </p:txBody>
      </p:sp>
    </p:spTree>
    <p:extLst>
      <p:ext uri="{BB962C8B-B14F-4D97-AF65-F5344CB8AC3E}">
        <p14:creationId xmlns:p14="http://schemas.microsoft.com/office/powerpoint/2010/main" val="26448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9" y="260350"/>
            <a:ext cx="8352161" cy="360338"/>
          </a:xfrm>
          <a:prstGeom prst="rect">
            <a:avLst/>
          </a:prstGeom>
        </p:spPr>
        <p:txBody>
          <a:bodyPr lIns="91430" tIns="45715" rIns="91430" bIns="45715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atin typeface="+mn-lt"/>
              </a:rPr>
              <a:t>Назначение Интегрированной Электронной Медицинской Карты (ИЭМК)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9081" y="1124744"/>
            <a:ext cx="8352928" cy="4801304"/>
          </a:xfrm>
          <a:prstGeom prst="rect">
            <a:avLst/>
          </a:prstGeom>
          <a:solidFill>
            <a:schemeClr val="bg1"/>
          </a:solidFill>
        </p:spPr>
        <p:txBody>
          <a:bodyPr wrap="square" lIns="91430" tIns="45715" rIns="91430" bIns="45715" rtlCol="0">
            <a:spAutoFit/>
          </a:bodyPr>
          <a:lstStyle/>
          <a:p>
            <a:pPr marL="342865" indent="-342865">
              <a:buAutoNum type="arabicPeriod"/>
            </a:pPr>
            <a:r>
              <a:rPr lang="ru-RU" dirty="0" smtClean="0"/>
              <a:t>Накопление </a:t>
            </a:r>
            <a:r>
              <a:rPr lang="ru-RU" dirty="0"/>
              <a:t>электронной информации о состоянии здоровья конкретного человека в ИЭМК из данных ЭМК </a:t>
            </a:r>
            <a:r>
              <a:rPr lang="ru-RU" dirty="0" smtClean="0"/>
              <a:t>разных МИС </a:t>
            </a:r>
            <a:r>
              <a:rPr lang="ru-RU" dirty="0"/>
              <a:t>ЛПУ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865" indent="-342865">
              <a:buAutoNum type="arabicPeriod"/>
            </a:pPr>
            <a:r>
              <a:rPr lang="ru-RU" dirty="0" smtClean="0"/>
              <a:t>Предоставление </a:t>
            </a:r>
            <a:r>
              <a:rPr lang="ru-RU" dirty="0"/>
              <a:t>информации из ИЭМК конкретного человека по запросам врачей для использования </a:t>
            </a:r>
            <a:r>
              <a:rPr lang="ru-RU" dirty="0" smtClean="0"/>
              <a:t>данных </a:t>
            </a:r>
            <a:r>
              <a:rPr lang="ru-RU" dirty="0"/>
              <a:t>в процессе </a:t>
            </a:r>
            <a:r>
              <a:rPr lang="ru-RU" dirty="0" smtClean="0"/>
              <a:t>лечения пациента </a:t>
            </a:r>
            <a:r>
              <a:rPr lang="ru-RU" dirty="0"/>
              <a:t>и экспертизы качества </a:t>
            </a:r>
            <a:r>
              <a:rPr lang="ru-RU" dirty="0" smtClean="0"/>
              <a:t>его лечения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865" indent="-342865">
              <a:buAutoNum type="arabicPeriod"/>
            </a:pPr>
            <a:r>
              <a:rPr lang="ru-RU" dirty="0" smtClean="0"/>
              <a:t>Составление </a:t>
            </a:r>
            <a:r>
              <a:rPr lang="ru-RU" dirty="0"/>
              <a:t>сводных (в том числе статистических) отчетов и иных аналитических материалов на основе обезличенной медицинской информации ИЭМК для специалистов здравоохранения и </a:t>
            </a:r>
            <a:r>
              <a:rPr lang="ru-RU" dirty="0" smtClean="0"/>
              <a:t>ТФОМС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865" indent="-342865">
              <a:buAutoNum type="arabicPeriod"/>
            </a:pPr>
            <a:r>
              <a:rPr lang="ru-RU" dirty="0" smtClean="0"/>
              <a:t>Использование </a:t>
            </a:r>
            <a:r>
              <a:rPr lang="ru-RU" dirty="0"/>
              <a:t>данных ИЭМК для ведения специализированных медицинских </a:t>
            </a:r>
            <a:r>
              <a:rPr lang="ru-RU" dirty="0" smtClean="0"/>
              <a:t>регистров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865" indent="-342865">
              <a:buAutoNum type="arabicPeriod"/>
            </a:pPr>
            <a:r>
              <a:rPr lang="ru-RU" dirty="0" smtClean="0"/>
              <a:t>Использование </a:t>
            </a:r>
            <a:r>
              <a:rPr lang="ru-RU" dirty="0"/>
              <a:t>ИЭМК для организации информационного взаимодействия МИС ЛПУ и других региональных информационных систем здравоохранения и ОМС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07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3848" y="188641"/>
            <a:ext cx="4599785" cy="400110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algn="ctr"/>
            <a:r>
              <a:rPr lang="ru-RU" sz="2000" b="1" dirty="0"/>
              <a:t>Функциональное использование ИЭМК</a:t>
            </a:r>
            <a:endParaRPr lang="ru-RU" sz="2000" dirty="0"/>
          </a:p>
        </p:txBody>
      </p:sp>
      <p:sp>
        <p:nvSpPr>
          <p:cNvPr id="5" name="Rectangle 1346"/>
          <p:cNvSpPr>
            <a:spLocks noChangeArrowheads="1"/>
          </p:cNvSpPr>
          <p:nvPr/>
        </p:nvSpPr>
        <p:spPr bwMode="auto">
          <a:xfrm>
            <a:off x="1472374" y="5412214"/>
            <a:ext cx="222295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</a:rPr>
              <a:t>Врачи-эксперты СМО и специалисты ТФОМС</a:t>
            </a:r>
            <a:endParaRPr lang="ru-RU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35810" y="1882734"/>
            <a:ext cx="2348041" cy="830997"/>
            <a:chOff x="5293161" y="5412719"/>
            <a:chExt cx="2744788" cy="830997"/>
          </a:xfrm>
        </p:grpSpPr>
        <p:sp>
          <p:nvSpPr>
            <p:cNvPr id="3" name="Rectangle 1346"/>
            <p:cNvSpPr>
              <a:spLocks noChangeArrowheads="1"/>
            </p:cNvSpPr>
            <p:nvPr/>
          </p:nvSpPr>
          <p:spPr bwMode="auto">
            <a:xfrm>
              <a:off x="6419718" y="5694010"/>
              <a:ext cx="107882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ru-RU" b="1" dirty="0" smtClean="0">
                  <a:solidFill>
                    <a:srgbClr val="000000"/>
                  </a:solidFill>
                </a:rPr>
                <a:t>Врачи ЛПУ</a:t>
              </a:r>
              <a:endParaRPr lang="ru-RU" b="1" dirty="0"/>
            </a:p>
          </p:txBody>
        </p:sp>
        <p:graphicFrame>
          <p:nvGraphicFramePr>
            <p:cNvPr id="4" name="Object 37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4329433"/>
                </p:ext>
              </p:extLst>
            </p:nvPr>
          </p:nvGraphicFramePr>
          <p:xfrm>
            <a:off x="5375570" y="5560722"/>
            <a:ext cx="577850" cy="534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7" name="SmartDraw" r:id="rId3" imgW="1234974" imgH="1141855" progId="SmartDraw.2">
                    <p:embed/>
                  </p:oleObj>
                </mc:Choice>
                <mc:Fallback>
                  <p:oleObj name="SmartDraw" r:id="rId3" imgW="1234974" imgH="1141855" progId="SmartDraw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75570" y="5560722"/>
                          <a:ext cx="577850" cy="534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ctangle 3700"/>
            <p:cNvSpPr>
              <a:spLocks noChangeArrowheads="1"/>
            </p:cNvSpPr>
            <p:nvPr/>
          </p:nvSpPr>
          <p:spPr bwMode="auto">
            <a:xfrm>
              <a:off x="5293161" y="5412719"/>
              <a:ext cx="2744788" cy="830997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dash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endParaRPr lang="ru-RU"/>
            </a:p>
          </p:txBody>
        </p:sp>
      </p:grpSp>
      <p:sp>
        <p:nvSpPr>
          <p:cNvPr id="7" name="Rectangle 3700"/>
          <p:cNvSpPr>
            <a:spLocks noChangeArrowheads="1"/>
          </p:cNvSpPr>
          <p:nvPr/>
        </p:nvSpPr>
        <p:spPr bwMode="auto">
          <a:xfrm>
            <a:off x="722761" y="5401175"/>
            <a:ext cx="3012678" cy="842541"/>
          </a:xfrm>
          <a:prstGeom prst="rect">
            <a:avLst/>
          </a:prstGeom>
          <a:noFill/>
          <a:ln w="9525">
            <a:solidFill>
              <a:schemeClr val="tx2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/>
          </a:p>
        </p:txBody>
      </p:sp>
      <p:graphicFrame>
        <p:nvGraphicFramePr>
          <p:cNvPr id="14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396668"/>
              </p:ext>
            </p:extLst>
          </p:nvPr>
        </p:nvGraphicFramePr>
        <p:xfrm>
          <a:off x="2057402" y="2731499"/>
          <a:ext cx="4892675" cy="243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78" name="SmartDraw" r:id="rId5" imgW="1409000" imgH="949511" progId="SmartDraw.2">
                  <p:embed/>
                </p:oleObj>
              </mc:Choice>
              <mc:Fallback>
                <p:oleObj name="SmartDraw" r:id="rId5" imgW="1409000" imgH="949511" progId="SmartDraw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2" y="2731499"/>
                        <a:ext cx="4892675" cy="243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3739"/>
          <p:cNvSpPr>
            <a:spLocks noChangeArrowheads="1"/>
          </p:cNvSpPr>
          <p:nvPr/>
        </p:nvSpPr>
        <p:spPr bwMode="auto">
          <a:xfrm rot="8229364">
            <a:off x="5883750" y="2865624"/>
            <a:ext cx="747713" cy="207963"/>
          </a:xfrm>
          <a:prstGeom prst="leftRightArrow">
            <a:avLst>
              <a:gd name="adj1" fmla="val 50000"/>
              <a:gd name="adj2" fmla="val 86423"/>
            </a:avLst>
          </a:prstGeom>
          <a:solidFill>
            <a:schemeClr val="accent6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rot="10800000" vert="eaVert" wrap="none" lIns="91430" tIns="45715" rIns="91430" bIns="45715" anchor="ctr"/>
          <a:lstStyle/>
          <a:p>
            <a:endParaRPr lang="ru-RU"/>
          </a:p>
        </p:txBody>
      </p:sp>
      <p:sp>
        <p:nvSpPr>
          <p:cNvPr id="22" name="AutoShape 3739"/>
          <p:cNvSpPr>
            <a:spLocks noChangeArrowheads="1"/>
          </p:cNvSpPr>
          <p:nvPr/>
        </p:nvSpPr>
        <p:spPr bwMode="auto">
          <a:xfrm rot="2116530">
            <a:off x="2606698" y="2766639"/>
            <a:ext cx="747712" cy="207962"/>
          </a:xfrm>
          <a:prstGeom prst="leftRightArrow">
            <a:avLst>
              <a:gd name="adj1" fmla="val 50000"/>
              <a:gd name="adj2" fmla="val 86423"/>
            </a:avLst>
          </a:prstGeom>
          <a:solidFill>
            <a:schemeClr val="accent6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rot="10800000" vert="eaVert" wrap="none" lIns="91430" tIns="45715" rIns="91430" bIns="45715" anchor="ctr"/>
          <a:lstStyle/>
          <a:p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2851369" y="829935"/>
            <a:ext cx="3502710" cy="1381410"/>
            <a:chOff x="-239449" y="2114550"/>
            <a:chExt cx="3502710" cy="1381410"/>
          </a:xfrm>
        </p:grpSpPr>
        <p:pic>
          <p:nvPicPr>
            <p:cNvPr id="9225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232" y="2114550"/>
              <a:ext cx="2292350" cy="6524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" name="Объект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9891536"/>
                </p:ext>
              </p:extLst>
            </p:nvPr>
          </p:nvGraphicFramePr>
          <p:xfrm>
            <a:off x="280988" y="2135188"/>
            <a:ext cx="577850" cy="63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79" name="SmartDraw" r:id="rId8" imgW="1234974" imgH="1141855" progId="SmartDraw.2">
                    <p:embed/>
                  </p:oleObj>
                </mc:Choice>
                <mc:Fallback>
                  <p:oleObj name="SmartDraw" r:id="rId8" imgW="1234974" imgH="1141855" progId="SmartDraw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988" y="2135188"/>
                          <a:ext cx="577850" cy="631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1346"/>
            <p:cNvSpPr>
              <a:spLocks noChangeArrowheads="1"/>
            </p:cNvSpPr>
            <p:nvPr/>
          </p:nvSpPr>
          <p:spPr bwMode="auto">
            <a:xfrm>
              <a:off x="789684" y="2163782"/>
              <a:ext cx="17399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Специалисты Минздрава</a:t>
              </a:r>
              <a:endParaRPr lang="ru-RU" b="1" dirty="0"/>
            </a:p>
          </p:txBody>
        </p:sp>
        <p:sp>
          <p:nvSpPr>
            <p:cNvPr id="23" name="Rectangle 1348"/>
            <p:cNvSpPr>
              <a:spLocks noChangeArrowheads="1"/>
            </p:cNvSpPr>
            <p:nvPr/>
          </p:nvSpPr>
          <p:spPr bwMode="auto">
            <a:xfrm>
              <a:off x="-239449" y="2867739"/>
              <a:ext cx="3502710" cy="628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lang="ru-RU" b="1" dirty="0" smtClean="0">
                  <a:solidFill>
                    <a:srgbClr val="000000"/>
                  </a:solidFill>
                </a:rPr>
                <a:t>Мониторинг состояния здоровья населения, заболеваемости, качества лечения</a:t>
              </a:r>
              <a:endParaRPr lang="ru-RU" dirty="0"/>
            </a:p>
          </p:txBody>
        </p:sp>
      </p:grpSp>
      <p:sp>
        <p:nvSpPr>
          <p:cNvPr id="25" name="Rectangle 1348"/>
          <p:cNvSpPr>
            <a:spLocks noChangeArrowheads="1"/>
          </p:cNvSpPr>
          <p:nvPr/>
        </p:nvSpPr>
        <p:spPr bwMode="auto">
          <a:xfrm>
            <a:off x="490667" y="4587185"/>
            <a:ext cx="1838325" cy="628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b="1" dirty="0" smtClean="0">
                <a:solidFill>
                  <a:srgbClr val="000000"/>
                </a:solidFill>
              </a:rPr>
              <a:t>Экспертиза и мониторинг </a:t>
            </a:r>
            <a:r>
              <a:rPr lang="ru-RU" b="1" dirty="0" err="1" smtClean="0">
                <a:solidFill>
                  <a:srgbClr val="000000"/>
                </a:solidFill>
              </a:rPr>
              <a:t>медуслуг</a:t>
            </a:r>
            <a:r>
              <a:rPr lang="ru-RU" b="1" dirty="0" smtClean="0">
                <a:solidFill>
                  <a:srgbClr val="000000"/>
                </a:solidFill>
              </a:rPr>
              <a:t> по ОМС</a:t>
            </a:r>
            <a:endParaRPr lang="ru-RU" dirty="0"/>
          </a:p>
        </p:txBody>
      </p:sp>
      <p:sp>
        <p:nvSpPr>
          <p:cNvPr id="26" name="AutoShape 3739"/>
          <p:cNvSpPr>
            <a:spLocks noChangeArrowheads="1"/>
          </p:cNvSpPr>
          <p:nvPr/>
        </p:nvSpPr>
        <p:spPr bwMode="auto">
          <a:xfrm rot="8255662">
            <a:off x="2347140" y="4984766"/>
            <a:ext cx="747713" cy="207962"/>
          </a:xfrm>
          <a:prstGeom prst="leftRightArrow">
            <a:avLst>
              <a:gd name="adj1" fmla="val 50000"/>
              <a:gd name="adj2" fmla="val 86424"/>
            </a:avLst>
          </a:prstGeom>
          <a:solidFill>
            <a:schemeClr val="accent6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rot="10800000" vert="eaVert" wrap="none" lIns="91430" tIns="45715" rIns="91430" bIns="45715" anchor="ctr"/>
          <a:lstStyle/>
          <a:p>
            <a:endParaRPr lang="ru-RU"/>
          </a:p>
        </p:txBody>
      </p:sp>
      <p:sp>
        <p:nvSpPr>
          <p:cNvPr id="27" name="Rectangle 1346"/>
          <p:cNvSpPr>
            <a:spLocks noChangeArrowheads="1"/>
          </p:cNvSpPr>
          <p:nvPr/>
        </p:nvSpPr>
        <p:spPr bwMode="auto">
          <a:xfrm>
            <a:off x="3027534" y="3300070"/>
            <a:ext cx="302101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ru-RU" b="1" dirty="0"/>
              <a:t>Региональная </a:t>
            </a:r>
            <a:r>
              <a:rPr lang="ru-RU" b="1" dirty="0" smtClean="0"/>
              <a:t>интегрированная электронная медицинская карта (РИЭМК)</a:t>
            </a:r>
            <a:endParaRPr lang="ru-RU" b="1" dirty="0"/>
          </a:p>
        </p:txBody>
      </p:sp>
      <p:sp>
        <p:nvSpPr>
          <p:cNvPr id="28" name="AutoShape 3739"/>
          <p:cNvSpPr>
            <a:spLocks noChangeArrowheads="1"/>
          </p:cNvSpPr>
          <p:nvPr/>
        </p:nvSpPr>
        <p:spPr bwMode="auto">
          <a:xfrm rot="2674759">
            <a:off x="5673897" y="4914065"/>
            <a:ext cx="749300" cy="207962"/>
          </a:xfrm>
          <a:prstGeom prst="leftRightArrow">
            <a:avLst>
              <a:gd name="adj1" fmla="val 50000"/>
              <a:gd name="adj2" fmla="val 86607"/>
            </a:avLst>
          </a:prstGeom>
          <a:solidFill>
            <a:schemeClr val="accent6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rot="10800000" vert="eaVert" wrap="none" lIns="91430" tIns="45715" rIns="91430" bIns="45715" anchor="ctr"/>
          <a:lstStyle/>
          <a:p>
            <a:endParaRPr lang="ru-RU"/>
          </a:p>
        </p:txBody>
      </p:sp>
      <p:sp>
        <p:nvSpPr>
          <p:cNvPr id="29" name="Rectangle 1348"/>
          <p:cNvSpPr>
            <a:spLocks noChangeArrowheads="1"/>
          </p:cNvSpPr>
          <p:nvPr/>
        </p:nvSpPr>
        <p:spPr bwMode="auto">
          <a:xfrm>
            <a:off x="113967" y="2851844"/>
            <a:ext cx="2661746" cy="62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b="1" dirty="0" smtClean="0">
                <a:solidFill>
                  <a:srgbClr val="000000"/>
                </a:solidFill>
              </a:rPr>
              <a:t>Получение медицинской информации по пациенту, истории его заболеваний  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14" y="5565810"/>
            <a:ext cx="5810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1346"/>
          <p:cNvSpPr>
            <a:spLocks noChangeArrowheads="1"/>
          </p:cNvSpPr>
          <p:nvPr/>
        </p:nvSpPr>
        <p:spPr bwMode="auto">
          <a:xfrm>
            <a:off x="7278860" y="2136858"/>
            <a:ext cx="1498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0000"/>
                </a:solidFill>
              </a:rPr>
              <a:t>СпециалистыМИАЦ</a:t>
            </a:r>
            <a:endParaRPr lang="ru-RU" b="1" dirty="0"/>
          </a:p>
        </p:txBody>
      </p:sp>
      <p:sp>
        <p:nvSpPr>
          <p:cNvPr id="16" name="Rectangle 3700"/>
          <p:cNvSpPr>
            <a:spLocks noChangeArrowheads="1"/>
          </p:cNvSpPr>
          <p:nvPr/>
        </p:nvSpPr>
        <p:spPr bwMode="auto">
          <a:xfrm>
            <a:off x="6643066" y="1969276"/>
            <a:ext cx="2279650" cy="784128"/>
          </a:xfrm>
          <a:prstGeom prst="rect">
            <a:avLst/>
          </a:prstGeom>
          <a:noFill/>
          <a:ln w="9525">
            <a:solidFill>
              <a:schemeClr val="tx2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ru-RU"/>
          </a:p>
        </p:txBody>
      </p:sp>
      <p:sp>
        <p:nvSpPr>
          <p:cNvPr id="21" name="Rectangle 1348"/>
          <p:cNvSpPr>
            <a:spLocks noChangeArrowheads="1"/>
          </p:cNvSpPr>
          <p:nvPr/>
        </p:nvSpPr>
        <p:spPr bwMode="auto">
          <a:xfrm>
            <a:off x="6613524" y="2863637"/>
            <a:ext cx="23091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b="1" dirty="0" smtClean="0">
                <a:solidFill>
                  <a:srgbClr val="000000"/>
                </a:solidFill>
              </a:rPr>
              <a:t>Подготовка сводных  статистических и иных аналитических отчетов</a:t>
            </a:r>
            <a:endParaRPr lang="ru-RU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835" y="2105740"/>
            <a:ext cx="58102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5</a:t>
            </a:fld>
            <a:endParaRPr lang="ru-RU"/>
          </a:p>
        </p:txBody>
      </p:sp>
      <p:sp>
        <p:nvSpPr>
          <p:cNvPr id="38" name="Rectangle 1348"/>
          <p:cNvSpPr>
            <a:spLocks noChangeArrowheads="1"/>
          </p:cNvSpPr>
          <p:nvPr/>
        </p:nvSpPr>
        <p:spPr bwMode="auto">
          <a:xfrm>
            <a:off x="6426998" y="4608107"/>
            <a:ext cx="230919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ru-RU" b="1" dirty="0" smtClean="0">
                <a:solidFill>
                  <a:srgbClr val="000000"/>
                </a:solidFill>
              </a:rPr>
              <a:t>Обработка информации для научных исследований</a:t>
            </a:r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6014240" y="5360842"/>
            <a:ext cx="2704284" cy="807401"/>
            <a:chOff x="6345811" y="4759849"/>
            <a:chExt cx="2326438" cy="807401"/>
          </a:xfrm>
        </p:grpSpPr>
        <p:sp>
          <p:nvSpPr>
            <p:cNvPr id="36" name="Rectangle 1346"/>
            <p:cNvSpPr>
              <a:spLocks noChangeArrowheads="1"/>
            </p:cNvSpPr>
            <p:nvPr/>
          </p:nvSpPr>
          <p:spPr bwMode="auto">
            <a:xfrm>
              <a:off x="6489297" y="4781670"/>
              <a:ext cx="2182952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00"/>
                  </a:solidFill>
                </a:rPr>
                <a:t>Научные сотрудники </a:t>
              </a:r>
              <a:r>
                <a:rPr lang="ru-RU" b="1" dirty="0" err="1" smtClean="0">
                  <a:solidFill>
                    <a:srgbClr val="000000"/>
                  </a:solidFill>
                </a:rPr>
                <a:t>СамГМУ</a:t>
              </a:r>
              <a:endParaRPr lang="ru-RU" b="1" dirty="0"/>
            </a:p>
          </p:txBody>
        </p:sp>
        <p:sp>
          <p:nvSpPr>
            <p:cNvPr id="37" name="Rectangle 3700"/>
            <p:cNvSpPr>
              <a:spLocks noChangeArrowheads="1"/>
            </p:cNvSpPr>
            <p:nvPr/>
          </p:nvSpPr>
          <p:spPr bwMode="auto">
            <a:xfrm>
              <a:off x="6345811" y="4759849"/>
              <a:ext cx="2279650" cy="807401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prstDash val="dash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30" tIns="45715" rIns="91430" bIns="45715" anchor="ctr"/>
            <a:lstStyle/>
            <a:p>
              <a:endParaRPr lang="ru-RU"/>
            </a:p>
          </p:txBody>
        </p:sp>
        <p:pic>
          <p:nvPicPr>
            <p:cNvPr id="39" name="Picture 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1822" y="5033849"/>
              <a:ext cx="581025" cy="533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0" name="AutoShape 3739"/>
          <p:cNvSpPr>
            <a:spLocks noChangeArrowheads="1"/>
          </p:cNvSpPr>
          <p:nvPr/>
        </p:nvSpPr>
        <p:spPr bwMode="auto">
          <a:xfrm rot="5400000">
            <a:off x="4229698" y="2479559"/>
            <a:ext cx="747713" cy="207963"/>
          </a:xfrm>
          <a:prstGeom prst="leftRightArrow">
            <a:avLst>
              <a:gd name="adj1" fmla="val 50000"/>
              <a:gd name="adj2" fmla="val 86423"/>
            </a:avLst>
          </a:prstGeom>
          <a:solidFill>
            <a:schemeClr val="accent6"/>
          </a:solidFill>
          <a:ln w="22225">
            <a:solidFill>
              <a:schemeClr val="tx2"/>
            </a:solidFill>
            <a:miter lim="800000"/>
            <a:headEnd/>
            <a:tailEnd/>
          </a:ln>
        </p:spPr>
        <p:txBody>
          <a:bodyPr rot="10800000" vert="eaVert" wrap="none" lIns="91430" tIns="45715" rIns="91430" bIns="45715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5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9566" y="291196"/>
            <a:ext cx="7351180" cy="707886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pPr algn="ctr"/>
            <a:r>
              <a:rPr lang="ru-RU" sz="2000" b="1" dirty="0"/>
              <a:t>Общая структура Региональной Интегрированной Электронной </a:t>
            </a:r>
          </a:p>
          <a:p>
            <a:pPr algn="ctr"/>
            <a:r>
              <a:rPr lang="ru-RU" sz="2000" b="1" dirty="0"/>
              <a:t>Медицинской Карты (РИЭМК)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1568" y="1412274"/>
            <a:ext cx="252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/>
              <a:t>Идентификационные данные пациента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4674" y="2060848"/>
            <a:ext cx="252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/>
              <a:t>Состояние здоровья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74541" y="2852936"/>
            <a:ext cx="252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/>
              <a:t>Медицинская помощь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531" y="2339880"/>
            <a:ext cx="2705788" cy="2846923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/>
              <a:t>Ф.И.О.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Пол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Дата рождения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Адрес проживания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Паспортные данные</a:t>
            </a:r>
          </a:p>
          <a:p>
            <a:pPr>
              <a:spcBef>
                <a:spcPts val="600"/>
              </a:spcBef>
            </a:pPr>
            <a:r>
              <a:rPr lang="ru-RU" sz="1600" b="1" dirty="0"/>
              <a:t>ЕНП–Единый Номер Полиса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СНИЛС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Другие ведомственные идентификаторы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52715" y="2996951"/>
            <a:ext cx="2611958" cy="292398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/>
              <a:t>Инвалидность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Группа диспансерного наблюдения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Учет по заболеваниям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Льгота на медпрепараты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Социальный статус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Прививки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Группа крови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Аллергические реакции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4129" y="3815849"/>
            <a:ext cx="3312367" cy="2616091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dirty="0"/>
              <a:t>Данные по случаям госпитализации, выписной эпикриз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Данные по амбулаторно-поликлинической помощи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Результаты диагностических и лабораторных исследований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Результаты консультаций врачей-специалистов</a:t>
            </a:r>
          </a:p>
          <a:p>
            <a:pPr>
              <a:spcBef>
                <a:spcPts val="600"/>
              </a:spcBef>
            </a:pPr>
            <a:r>
              <a:rPr lang="ru-RU" sz="1600" dirty="0"/>
              <a:t>Выписанные льготные рецепты</a:t>
            </a:r>
          </a:p>
        </p:txBody>
      </p:sp>
      <p:cxnSp>
        <p:nvCxnSpPr>
          <p:cNvPr id="19" name="Соединительная линия уступом 18"/>
          <p:cNvCxnSpPr/>
          <p:nvPr/>
        </p:nvCxnSpPr>
        <p:spPr>
          <a:xfrm>
            <a:off x="2875803" y="1799820"/>
            <a:ext cx="1694709" cy="261029"/>
          </a:xfrm>
          <a:prstGeom prst="bentConnector2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>
            <a:off x="2861568" y="1551791"/>
            <a:ext cx="4643428" cy="1305145"/>
          </a:xfrm>
          <a:prstGeom prst="bentConnector2">
            <a:avLst/>
          </a:prstGeom>
          <a:ln w="15875" cmpd="sng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189279" y="2923088"/>
            <a:ext cx="252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/>
              <a:t>Медицинская помощь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11521" y="2996952"/>
            <a:ext cx="252000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r>
              <a:rPr lang="ru-RU" sz="1600" dirty="0"/>
              <a:t>Оказанная медицинская помощь (данные и документы)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58320" y="1214754"/>
            <a:ext cx="73521" cy="55266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08594" y="6097773"/>
            <a:ext cx="2232248" cy="338544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b="1" dirty="0"/>
              <a:t>Персональные данные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256548" y="6093397"/>
            <a:ext cx="2437218" cy="34362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b="1" dirty="0"/>
              <a:t>Обезличенные данные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475157" y="1214754"/>
            <a:ext cx="2617124" cy="343620"/>
          </a:xfrm>
          <a:prstGeom prst="rect">
            <a:avLst/>
          </a:prstGeom>
          <a:noFill/>
        </p:spPr>
        <p:txBody>
          <a:bodyPr wrap="square" lIns="91430" tIns="45715" rIns="91430" bIns="45715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600" b="1" dirty="0"/>
              <a:t>Медицинская часть ИЭМК</a:t>
            </a:r>
            <a:endParaRPr lang="ru-RU" sz="1600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09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7228" y="266745"/>
            <a:ext cx="7018909" cy="707886"/>
          </a:xfrm>
          <a:prstGeom prst="rect">
            <a:avLst/>
          </a:prstGeom>
          <a:noFill/>
        </p:spPr>
        <p:txBody>
          <a:bodyPr wrap="none" lIns="91430" tIns="45715" rIns="91430" bIns="45715" rtlCol="0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</a:rPr>
              <a:t>Цитата из проекта </a:t>
            </a:r>
          </a:p>
          <a:p>
            <a:r>
              <a:rPr lang="ru-RU" sz="2000" b="1" dirty="0">
                <a:solidFill>
                  <a:prstClr val="black"/>
                </a:solidFill>
              </a:rPr>
              <a:t>ГОСТ-Р «Интегрированная электронная медицинская карта»: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106" y="1124744"/>
            <a:ext cx="8352928" cy="3416320"/>
          </a:xfrm>
          <a:prstGeom prst="rect">
            <a:avLst/>
          </a:prstGeom>
          <a:solidFill>
            <a:schemeClr val="bg1"/>
          </a:solidFill>
        </p:spPr>
        <p:txBody>
          <a:bodyPr wrap="square" lIns="91430" tIns="45715" rIns="91430" bIns="45715" rtlCol="0">
            <a:spAutoFit/>
          </a:bodyPr>
          <a:lstStyle/>
          <a:p>
            <a:r>
              <a:rPr lang="ru-RU" dirty="0" smtClean="0"/>
              <a:t>«</a:t>
            </a:r>
            <a:r>
              <a:rPr lang="ru-RU" b="1" dirty="0" smtClean="0"/>
              <a:t>6.1</a:t>
            </a:r>
            <a:r>
              <a:rPr lang="ru-RU" b="1" dirty="0"/>
              <a:t>.	Структура интегрированной электронной медицинской карты </a:t>
            </a:r>
            <a:r>
              <a:rPr lang="ru-RU" b="1" dirty="0" smtClean="0"/>
              <a:t>субъекта</a:t>
            </a:r>
          </a:p>
          <a:p>
            <a:r>
              <a:rPr lang="ru-RU" dirty="0" smtClean="0"/>
              <a:t>Интегрированная </a:t>
            </a:r>
            <a:r>
              <a:rPr lang="ru-RU" dirty="0"/>
              <a:t>электронная медицинская карта состоит из двух частей: идентификационной и медицинской. Хранение идентификационной и медицинской частей карты должно осуществляться раздельно. Связь между идентификационной и медицинской частями карты обеспечивается «Внутренним уникальным идентификатором субъекта» (ВУИС), </a:t>
            </a:r>
            <a:r>
              <a:rPr lang="ru-RU" dirty="0" err="1"/>
              <a:t>присваивающимся</a:t>
            </a:r>
            <a:r>
              <a:rPr lang="ru-RU" dirty="0"/>
              <a:t> субъекту при создании его Интегрированной электронной медицинской </a:t>
            </a:r>
            <a:r>
              <a:rPr lang="ru-RU" dirty="0" smtClean="0"/>
              <a:t>карты.</a:t>
            </a:r>
          </a:p>
          <a:p>
            <a:r>
              <a:rPr lang="ru-RU" dirty="0" smtClean="0"/>
              <a:t>Медицинская </a:t>
            </a:r>
            <a:r>
              <a:rPr lang="ru-RU" dirty="0"/>
              <a:t>часть ИЭМК содержит Электронные персональные медицинские записи (см. 6.1.1) субъекта, очищенные от его идентификационных (в том числе персональных) данных (кроме ВУИС). В составе медицинских данных могут сохраняться, дата рождения, возраст и иные сведения, не позволяющие однозначно идентифицировать субъекта ИЭМК</a:t>
            </a:r>
            <a:r>
              <a:rPr lang="ru-RU" dirty="0" smtClean="0"/>
              <a:t>.»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4123" y="4869161"/>
            <a:ext cx="8352928" cy="1200329"/>
          </a:xfrm>
          <a:prstGeom prst="rect">
            <a:avLst/>
          </a:prstGeom>
          <a:solidFill>
            <a:schemeClr val="bg1"/>
          </a:solidFill>
        </p:spPr>
        <p:txBody>
          <a:bodyPr wrap="square" lIns="91430" tIns="45715" rIns="91430" bIns="45715" rtlCol="0">
            <a:spAutoFit/>
          </a:bodyPr>
          <a:lstStyle/>
          <a:p>
            <a:pPr algn="ctr"/>
            <a:r>
              <a:rPr lang="ru-RU" dirty="0" smtClean="0"/>
              <a:t>Для поиска и идентификации пациента (субъекта) при создании его ИЭМК в проекте ГОСТ-Р (раздел 6.2.1) </a:t>
            </a:r>
            <a:r>
              <a:rPr lang="ru-RU" dirty="0"/>
              <a:t>предлагается использовать </a:t>
            </a:r>
            <a:r>
              <a:rPr lang="ru-RU" dirty="0" smtClean="0"/>
              <a:t>Единый регистр </a:t>
            </a:r>
            <a:r>
              <a:rPr lang="ru-RU" dirty="0"/>
              <a:t>полисов ОМС. </a:t>
            </a:r>
            <a:r>
              <a:rPr lang="ru-RU" dirty="0" smtClean="0"/>
              <a:t>В качестве идентификаторов поиска используются ФИО</a:t>
            </a:r>
            <a:r>
              <a:rPr lang="ru-RU" dirty="0"/>
              <a:t>, дата рождения, СНИЛС и/или Единый номер полиса </a:t>
            </a:r>
            <a:r>
              <a:rPr lang="ru-RU" dirty="0" smtClean="0"/>
              <a:t>ОМС !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Группа компаний ПАРУС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EF1DB-71AD-4C24-B365-DF65074F1D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8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262081" y="1416692"/>
            <a:ext cx="1045440" cy="2841419"/>
          </a:xfrm>
          <a:prstGeom prst="flowChartProcess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36" tIns="41469" rIns="82936" bIns="41469" anchor="ctr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424801" y="1535201"/>
            <a:ext cx="1078560" cy="2874542"/>
          </a:xfrm>
          <a:prstGeom prst="flowChartProcess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36" tIns="41469" rIns="82936" bIns="41469" anchor="ctr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87522" y="1664815"/>
            <a:ext cx="1110240" cy="2874542"/>
          </a:xfrm>
          <a:prstGeom prst="flowChartProcess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52014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1300" dirty="0">
                <a:solidFill>
                  <a:srgbClr val="000000"/>
                </a:solidFill>
              </a:rPr>
              <a:t>МИС ЛПУ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2776320" y="1142647"/>
            <a:ext cx="3199680" cy="3788430"/>
          </a:xfrm>
          <a:prstGeom prst="flowChartProcess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52014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ru-RU" sz="1300">
                <a:solidFill>
                  <a:srgbClr val="000000"/>
                </a:solidFill>
              </a:rPr>
              <a:t>РИЭМК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939040" y="1731062"/>
            <a:ext cx="783360" cy="587582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Получение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данных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из МИС ЛПУ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872800" y="3560054"/>
            <a:ext cx="783360" cy="587582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Передача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результата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обработки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в МИС ЛПУ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951360" y="1731062"/>
            <a:ext cx="783360" cy="587582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Мастер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индекс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пациентов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2868482" y="2661401"/>
            <a:ext cx="914400" cy="653829"/>
          </a:xfrm>
          <a:prstGeom prst="flowChartMagneticDisk">
            <a:avLst/>
          </a:prstGeom>
          <a:solidFill>
            <a:srgbClr val="E6E6E6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Медицинская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информация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4278241" y="2661401"/>
            <a:ext cx="914400" cy="653829"/>
          </a:xfrm>
          <a:prstGeom prst="flowChartMagneticDisk">
            <a:avLst/>
          </a:prstGeom>
          <a:solidFill>
            <a:srgbClr val="E6E6E6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Персональная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(идентификац.)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информация</a:t>
            </a:r>
          </a:p>
        </p:txBody>
      </p:sp>
      <p:cxnSp>
        <p:nvCxnSpPr>
          <p:cNvPr id="3082" name="AutoShape 10"/>
          <p:cNvCxnSpPr>
            <a:cxnSpLocks noChangeShapeType="1"/>
            <a:stCxn id="3077" idx="2"/>
            <a:endCxn id="3080" idx="1"/>
          </p:cNvCxnSpPr>
          <p:nvPr/>
        </p:nvCxnSpPr>
        <p:spPr bwMode="auto">
          <a:xfrm flipH="1">
            <a:off x="3325681" y="2318645"/>
            <a:ext cx="5040" cy="3427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83" name="AutoShape 11"/>
          <p:cNvCxnSpPr>
            <a:cxnSpLocks noChangeShapeType="1"/>
            <a:stCxn id="3077" idx="3"/>
            <a:endCxn id="3079" idx="1"/>
          </p:cNvCxnSpPr>
          <p:nvPr/>
        </p:nvCxnSpPr>
        <p:spPr bwMode="auto">
          <a:xfrm>
            <a:off x="3722400" y="2024853"/>
            <a:ext cx="22896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85" name="Line 13"/>
          <p:cNvSpPr>
            <a:spLocks noChangeShapeType="1"/>
          </p:cNvSpPr>
          <p:nvPr/>
        </p:nvSpPr>
        <p:spPr bwMode="auto">
          <a:xfrm flipH="1">
            <a:off x="1696320" y="3853844"/>
            <a:ext cx="1177920" cy="14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783362" y="2024854"/>
            <a:ext cx="718560" cy="489651"/>
          </a:xfrm>
          <a:prstGeom prst="flowChartMagneticDisk">
            <a:avLst/>
          </a:prstGeom>
          <a:solidFill>
            <a:srgbClr val="E6E6E6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БД ЛПУ</a:t>
            </a: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7396854" y="1568324"/>
            <a:ext cx="1304640" cy="2743488"/>
          </a:xfrm>
          <a:prstGeom prst="flowChartProcess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52014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1300">
                <a:solidFill>
                  <a:srgbClr val="000000"/>
                </a:solidFill>
              </a:rPr>
              <a:t>ИС ТФОМС</a:t>
            </a: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7591973" y="1895240"/>
            <a:ext cx="914400" cy="653829"/>
          </a:xfrm>
          <a:prstGeom prst="flowChartMagneticDisk">
            <a:avLst/>
          </a:prstGeom>
          <a:solidFill>
            <a:srgbClr val="E6E6E6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БД РС ЕРЗ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4995360" y="1731063"/>
            <a:ext cx="783360" cy="587581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Передача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запросов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в 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ИС ТФОМС</a:t>
            </a:r>
          </a:p>
        </p:txBody>
      </p:sp>
      <p:cxnSp>
        <p:nvCxnSpPr>
          <p:cNvPr id="3090" name="AutoShape 18"/>
          <p:cNvCxnSpPr>
            <a:cxnSpLocks noChangeShapeType="1"/>
            <a:stCxn id="3079" idx="3"/>
            <a:endCxn id="3089" idx="1"/>
          </p:cNvCxnSpPr>
          <p:nvPr/>
        </p:nvCxnSpPr>
        <p:spPr bwMode="auto">
          <a:xfrm>
            <a:off x="4734720" y="2024853"/>
            <a:ext cx="26064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4995360" y="3394438"/>
            <a:ext cx="783360" cy="622483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Получение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результатов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запросов из 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ИС ТФОМС</a:t>
            </a:r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5780162" y="1893800"/>
            <a:ext cx="1616692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5787450" y="2222153"/>
            <a:ext cx="163152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 flipH="1" flipV="1">
            <a:off x="5778720" y="3555734"/>
            <a:ext cx="1618132" cy="43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 flipH="1">
            <a:off x="5778720" y="3879768"/>
            <a:ext cx="161813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4147200" y="4245566"/>
            <a:ext cx="1699200" cy="587582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  <a:tab pos="1313162" algn="l"/>
              </a:tabLst>
            </a:pPr>
            <a:r>
              <a:rPr lang="ru-RU" sz="900">
                <a:solidFill>
                  <a:srgbClr val="000000"/>
                </a:solidFill>
              </a:rPr>
              <a:t>Информационное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  <a:tab pos="1313162" algn="l"/>
              </a:tabLst>
            </a:pPr>
            <a:r>
              <a:rPr lang="ru-RU" sz="900">
                <a:solidFill>
                  <a:srgbClr val="000000"/>
                </a:solidFill>
              </a:rPr>
              <a:t>взаимодействие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  <a:tab pos="1313162" algn="l"/>
              </a:tabLst>
            </a:pPr>
            <a:r>
              <a:rPr lang="ru-RU" sz="900">
                <a:solidFill>
                  <a:srgbClr val="000000"/>
                </a:solidFill>
              </a:rPr>
              <a:t>с медицинскими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  <a:tab pos="1313162" algn="l"/>
              </a:tabLst>
            </a:pPr>
            <a:r>
              <a:rPr lang="ru-RU" sz="900">
                <a:solidFill>
                  <a:srgbClr val="000000"/>
                </a:solidFill>
              </a:rPr>
              <a:t>региональными архивами</a:t>
            </a:r>
          </a:p>
        </p:txBody>
      </p: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1697762" y="2023413"/>
            <a:ext cx="1241280" cy="144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4180320" y="5355924"/>
            <a:ext cx="816480" cy="653829"/>
          </a:xfrm>
          <a:prstGeom prst="flowChartProcess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52014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1300">
                <a:solidFill>
                  <a:srgbClr val="000000"/>
                </a:solidFill>
              </a:rPr>
              <a:t>РАМИ</a:t>
            </a:r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5061600" y="5354484"/>
            <a:ext cx="816480" cy="655269"/>
          </a:xfrm>
          <a:prstGeom prst="flowChartProcess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52014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1300">
                <a:solidFill>
                  <a:srgbClr val="000000"/>
                </a:solidFill>
              </a:rPr>
              <a:t>РАЛИС</a:t>
            </a:r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4407841" y="4833149"/>
            <a:ext cx="1440" cy="52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5306401" y="4833149"/>
            <a:ext cx="1440" cy="522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 flipV="1">
            <a:off x="4800960" y="4831709"/>
            <a:ext cx="1440" cy="5256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 flipV="1">
            <a:off x="5664960" y="4831709"/>
            <a:ext cx="1440" cy="5256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62081" y="391723"/>
            <a:ext cx="8630399" cy="313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55215" rIns="81631" bIns="40816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dirty="0" smtClean="0"/>
              <a:t>Общая принципиальная схема функционирования РИЭМК Самарской области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697760" y="1575525"/>
            <a:ext cx="1110240" cy="42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8015" rIns="81631" bIns="40816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800" dirty="0"/>
              <a:t>1. передача данных </a:t>
            </a:r>
            <a:r>
              <a:rPr lang="ru-RU" sz="800" dirty="0" smtClean="0"/>
              <a:t>из ЭМК </a:t>
            </a:r>
            <a:r>
              <a:rPr lang="ru-RU" sz="800" dirty="0"/>
              <a:t>в формате </a:t>
            </a:r>
            <a:r>
              <a:rPr lang="ru-RU" sz="800" dirty="0" smtClean="0"/>
              <a:t>СЭМД (HL7 CDA)</a:t>
            </a:r>
            <a:endParaRPr lang="ru-RU" sz="800" dirty="0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1723758" y="3312349"/>
            <a:ext cx="1110240" cy="541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8015" rIns="81631" bIns="40816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800" dirty="0"/>
              <a:t>2. передача информации о результате обработки данных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5928052" y="1451672"/>
            <a:ext cx="1468800" cy="42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8015" rIns="81631" bIns="40816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800" dirty="0"/>
              <a:t>3. запрос на получение актуальных персональных данных пациента</a:t>
            </a:r>
          </a:p>
        </p:txBody>
      </p:sp>
      <p:sp>
        <p:nvSpPr>
          <p:cNvPr id="3111" name="AutoShape 39"/>
          <p:cNvSpPr>
            <a:spLocks noChangeArrowheads="1"/>
          </p:cNvSpPr>
          <p:nvPr/>
        </p:nvSpPr>
        <p:spPr bwMode="auto">
          <a:xfrm>
            <a:off x="2905920" y="4342058"/>
            <a:ext cx="1078560" cy="457968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Информационное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взаимодействие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 dirty="0">
                <a:solidFill>
                  <a:srgbClr val="000000"/>
                </a:solidFill>
              </a:rPr>
              <a:t>с ЕГИСЗ РФ</a:t>
            </a:r>
          </a:p>
        </p:txBody>
      </p:sp>
      <p:sp>
        <p:nvSpPr>
          <p:cNvPr id="3112" name="AutoShape 40"/>
          <p:cNvSpPr>
            <a:spLocks noChangeArrowheads="1"/>
          </p:cNvSpPr>
          <p:nvPr/>
        </p:nvSpPr>
        <p:spPr bwMode="auto">
          <a:xfrm>
            <a:off x="3036960" y="5354484"/>
            <a:ext cx="816480" cy="655269"/>
          </a:xfrm>
          <a:prstGeom prst="flowChartProcess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52014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1300" dirty="0">
                <a:solidFill>
                  <a:srgbClr val="000000"/>
                </a:solidFill>
              </a:rPr>
              <a:t>ЕГИСЗ РФ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200332" y="4822345"/>
            <a:ext cx="1440" cy="55445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116" name="AutoShape 44"/>
          <p:cNvSpPr>
            <a:spLocks noChangeArrowheads="1"/>
          </p:cNvSpPr>
          <p:nvPr/>
        </p:nvSpPr>
        <p:spPr bwMode="auto">
          <a:xfrm>
            <a:off x="7313760" y="4833147"/>
            <a:ext cx="1306080" cy="1176604"/>
          </a:xfrm>
          <a:prstGeom prst="flowChartProcess">
            <a:avLst/>
          </a:prstGeom>
          <a:solidFill>
            <a:srgbClr val="CFE7F5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52014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1300">
                <a:solidFill>
                  <a:srgbClr val="000000"/>
                </a:solidFill>
              </a:rPr>
              <a:t>ИС ФФОМС</a:t>
            </a:r>
          </a:p>
        </p:txBody>
      </p:sp>
      <p:sp>
        <p:nvSpPr>
          <p:cNvPr id="3117" name="AutoShape 45"/>
          <p:cNvSpPr>
            <a:spLocks noChangeArrowheads="1"/>
          </p:cNvSpPr>
          <p:nvPr/>
        </p:nvSpPr>
        <p:spPr bwMode="auto">
          <a:xfrm>
            <a:off x="7511042" y="5160063"/>
            <a:ext cx="914400" cy="653829"/>
          </a:xfrm>
          <a:prstGeom prst="flowChartMagneticDisk">
            <a:avLst/>
          </a:prstGeom>
          <a:solidFill>
            <a:srgbClr val="E6E6E6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БД ЦС ЕРЗ</a:t>
            </a:r>
          </a:p>
        </p:txBody>
      </p:sp>
      <p:sp>
        <p:nvSpPr>
          <p:cNvPr id="3118" name="AutoShape 46"/>
          <p:cNvSpPr>
            <a:spLocks noChangeArrowheads="1"/>
          </p:cNvSpPr>
          <p:nvPr/>
        </p:nvSpPr>
        <p:spPr bwMode="auto">
          <a:xfrm>
            <a:off x="7503120" y="3656546"/>
            <a:ext cx="1078560" cy="457968"/>
          </a:xfrm>
          <a:prstGeom prst="flowChartProcess">
            <a:avLst/>
          </a:prstGeom>
          <a:solidFill>
            <a:srgbClr val="FFFFCC"/>
          </a:solidFill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1" tIns="48815" rIns="81631" bIns="40816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Информационное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взаимодействие</a:t>
            </a: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656582" algn="l"/>
              </a:tabLst>
            </a:pPr>
            <a:r>
              <a:rPr lang="ru-RU" sz="900">
                <a:solidFill>
                  <a:srgbClr val="000000"/>
                </a:solidFill>
              </a:rPr>
              <a:t>с ИС ФФОМС</a:t>
            </a:r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>
            <a:off x="7706880" y="4114512"/>
            <a:ext cx="1440" cy="71863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auto">
          <a:xfrm flipV="1">
            <a:off x="8229601" y="4113072"/>
            <a:ext cx="1440" cy="7215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5928052" y="3129450"/>
            <a:ext cx="1468800" cy="42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8015" rIns="81631" bIns="40816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800" dirty="0"/>
              <a:t>4. передача актуальных персональных данных пациента</a:t>
            </a:r>
          </a:p>
        </p:txBody>
      </p:sp>
      <p:sp>
        <p:nvSpPr>
          <p:cNvPr id="3122" name="Text Box 50"/>
          <p:cNvSpPr txBox="1">
            <a:spLocks noChangeArrowheads="1"/>
          </p:cNvSpPr>
          <p:nvPr/>
        </p:nvSpPr>
        <p:spPr bwMode="auto">
          <a:xfrm>
            <a:off x="5942880" y="2222154"/>
            <a:ext cx="1468800" cy="426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8015" rIns="81631" bIns="40816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800" dirty="0"/>
              <a:t>5. запрос на синхронизацию персональных данных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5942880" y="3885529"/>
            <a:ext cx="1468800" cy="541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8015" rIns="81631" bIns="40816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800" dirty="0"/>
              <a:t>6. передача данных о произошедших изменениях в персональных данных</a:t>
            </a:r>
          </a:p>
        </p:txBody>
      </p:sp>
      <p:cxnSp>
        <p:nvCxnSpPr>
          <p:cNvPr id="10" name="Соединительная линия уступом 9"/>
          <p:cNvCxnSpPr>
            <a:endCxn id="3081" idx="3"/>
          </p:cNvCxnSpPr>
          <p:nvPr/>
        </p:nvCxnSpPr>
        <p:spPr bwMode="auto">
          <a:xfrm rot="16200000" flipV="1">
            <a:off x="4669902" y="3380770"/>
            <a:ext cx="391001" cy="259919"/>
          </a:xfrm>
          <a:prstGeom prst="bentConnector3">
            <a:avLst>
              <a:gd name="adj1" fmla="val 1381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 стрелкой 23"/>
          <p:cNvCxnSpPr>
            <a:stCxn id="3080" idx="4"/>
          </p:cNvCxnSpPr>
          <p:nvPr/>
        </p:nvCxnSpPr>
        <p:spPr bwMode="auto">
          <a:xfrm flipV="1">
            <a:off x="3782880" y="2988315"/>
            <a:ext cx="49536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 Box 36"/>
          <p:cNvSpPr txBox="1">
            <a:spLocks noChangeArrowheads="1"/>
          </p:cNvSpPr>
          <p:nvPr/>
        </p:nvSpPr>
        <p:spPr bwMode="auto">
          <a:xfrm>
            <a:off x="3800667" y="2765395"/>
            <a:ext cx="512213" cy="27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8015" rIns="81631" bIns="40816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sz="800" dirty="0"/>
              <a:t>ВУИС</a:t>
            </a:r>
          </a:p>
        </p:txBody>
      </p:sp>
      <p:sp>
        <p:nvSpPr>
          <p:cNvPr id="85" name="Text Box 36"/>
          <p:cNvSpPr txBox="1">
            <a:spLocks noChangeArrowheads="1"/>
          </p:cNvSpPr>
          <p:nvPr/>
        </p:nvSpPr>
        <p:spPr bwMode="auto">
          <a:xfrm>
            <a:off x="1752357" y="2807880"/>
            <a:ext cx="980032" cy="27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8015" rIns="81631" bIns="40816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000" b="1" dirty="0"/>
              <a:t>WEB-</a:t>
            </a:r>
            <a:r>
              <a:rPr lang="ru-RU" sz="1000" b="1" dirty="0"/>
              <a:t>сервис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6172436" y="2804334"/>
            <a:ext cx="980032" cy="271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1" tIns="48015" rIns="81631" bIns="40816"/>
          <a:lstStyle>
            <a:lvl1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000" b="1" dirty="0"/>
              <a:t>WEB-</a:t>
            </a:r>
            <a:r>
              <a:rPr lang="ru-RU" sz="1000" b="1" dirty="0"/>
              <a:t>сервис</a:t>
            </a:r>
          </a:p>
        </p:txBody>
      </p:sp>
      <p:sp>
        <p:nvSpPr>
          <p:cNvPr id="87" name="Line 33"/>
          <p:cNvSpPr>
            <a:spLocks noChangeShapeType="1"/>
          </p:cNvSpPr>
          <p:nvPr/>
        </p:nvSpPr>
        <p:spPr bwMode="auto">
          <a:xfrm flipV="1">
            <a:off x="3636001" y="4813707"/>
            <a:ext cx="1440" cy="52565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ru-RU" smtClean="0">
              <a:solidFill>
                <a:srgbClr val="000000"/>
              </a:solidFill>
            </a:endParaRPr>
          </a:p>
        </p:txBody>
      </p:sp>
      <p:cxnSp>
        <p:nvCxnSpPr>
          <p:cNvPr id="32" name="Соединительная линия уступом 31"/>
          <p:cNvCxnSpPr>
            <a:stCxn id="3079" idx="2"/>
            <a:endCxn id="3081" idx="1"/>
          </p:cNvCxnSpPr>
          <p:nvPr/>
        </p:nvCxnSpPr>
        <p:spPr bwMode="auto">
          <a:xfrm rot="16200000" flipH="1">
            <a:off x="4367863" y="2293821"/>
            <a:ext cx="342756" cy="392401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30078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5556</TotalTime>
  <Words>767</Words>
  <Application>Microsoft Office PowerPoint</Application>
  <PresentationFormat>Экран (4:3)</PresentationFormat>
  <Paragraphs>151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1_Тема Office</vt:lpstr>
      <vt:lpstr>SmartDraw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</dc:creator>
  <cp:lastModifiedBy>Ломакин Виктор</cp:lastModifiedBy>
  <cp:revision>252</cp:revision>
  <cp:lastPrinted>2013-09-17T12:50:52Z</cp:lastPrinted>
  <dcterms:created xsi:type="dcterms:W3CDTF">2011-10-29T16:07:04Z</dcterms:created>
  <dcterms:modified xsi:type="dcterms:W3CDTF">2013-09-17T12:51:58Z</dcterms:modified>
</cp:coreProperties>
</file>