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7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6" r:id="rId3"/>
    <p:sldId id="283" r:id="rId4"/>
    <p:sldId id="275" r:id="rId5"/>
    <p:sldId id="286" r:id="rId6"/>
    <p:sldId id="266" r:id="rId7"/>
    <p:sldId id="272" r:id="rId8"/>
    <p:sldId id="285" r:id="rId9"/>
    <p:sldId id="282" r:id="rId10"/>
    <p:sldId id="271" r:id="rId11"/>
  </p:sldIdLst>
  <p:sldSz cx="9144000" cy="5715000" type="screen16x10"/>
  <p:notesSz cx="6811963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00"/>
    <a:srgbClr val="DAE4F2"/>
    <a:srgbClr val="45441B"/>
    <a:srgbClr val="969696"/>
    <a:srgbClr val="663300"/>
    <a:srgbClr val="CC6600"/>
    <a:srgbClr val="A6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750" autoAdjust="0"/>
  </p:normalViewPr>
  <p:slideViewPr>
    <p:cSldViewPr>
      <p:cViewPr>
        <p:scale>
          <a:sx n="107" d="100"/>
          <a:sy n="107" d="100"/>
        </p:scale>
        <p:origin x="-78" y="-3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536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536" y="9446678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B7C2BF-C373-4ED8-8220-5F0B73FC73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8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6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71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46125"/>
            <a:ext cx="59642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1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4202"/>
            <a:ext cx="544957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71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6" y="9446678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76682-4C40-489C-9C27-74728642AC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1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10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2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3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4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5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6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7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8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9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6125"/>
            <a:ext cx="5964237" cy="37290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328583"/>
            <a:ext cx="7467600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027084"/>
            <a:ext cx="6400800" cy="62441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5204354"/>
            <a:ext cx="2133600" cy="396876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204354"/>
            <a:ext cx="2895600" cy="396876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6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204354"/>
            <a:ext cx="2133600" cy="396876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fld id="{A9857838-4AB5-4DBE-9576-C0926AB1A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F6C0-2C3C-43AD-ABF7-3E897C7304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7000"/>
            <a:ext cx="1981200" cy="4889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27000"/>
            <a:ext cx="5791200" cy="4889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E1F84-AA4F-4981-9B02-6926252C9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2955D-8AAF-49F5-B2A6-DE465F7B7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C3D83-CAB6-4DB4-8F65-EA611A170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065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065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09A44-BB16-470C-9C34-5B37921BD7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5D890-7CCF-44B6-8CB0-4E709B701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585A-9785-43E7-8376-E70BD6B425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7F62-2B75-4911-B893-5A63C7B19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E4F44-18DA-409B-884A-F4B09957EE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8C74A-99F1-43D7-B75B-F496B61C2C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7000"/>
            <a:ext cx="7924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65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143500"/>
            <a:ext cx="154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5143500"/>
            <a:ext cx="408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51435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90ABD54A-4007-44A1-BB02-A5F958908A8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Работа\Медведев\res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340" y="197864"/>
            <a:ext cx="537742" cy="601950"/>
          </a:xfrm>
          <a:prstGeom prst="rect">
            <a:avLst/>
          </a:prstGeom>
          <a:ln>
            <a:noFill/>
          </a:ln>
          <a:effectLst>
            <a:outerShdw blurRad="254000" dist="127000" dir="2700000" algn="tl" rotWithShape="0">
              <a:srgbClr val="333333">
                <a:alpha val="7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978854" y="794467"/>
            <a:ext cx="204671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Министерство</a:t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здравоохранения</a:t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Самарской области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15" y="3659331"/>
            <a:ext cx="90601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информатизации здравоохранения </a:t>
            </a:r>
          </a:p>
          <a:p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Самарской области в 2013 году</a:t>
            </a: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180568"/>
            <a:ext cx="69723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 pitchFamily="34" charset="0"/>
                <a:cs typeface="Calibri" pitchFamily="34" charset="0"/>
              </a:rPr>
              <a:t>Спасибо за внимание!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164" y="3771900"/>
            <a:ext cx="546957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Васильев Сергей Сергеевич,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уководитель управления информационных</a:t>
            </a:r>
          </a:p>
          <a:p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технологий</a:t>
            </a:r>
          </a:p>
          <a:p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+7 (846) 332-65-25</a:t>
            </a:r>
          </a:p>
          <a:p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VasilyevSS@samregion.ru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9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72584"/>
            <a:ext cx="4871847" cy="8802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Региональный архив </a:t>
            </a:r>
          </a:p>
          <a:p>
            <a:pPr algn="ctr">
              <a:lnSpc>
                <a:spcPct val="8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медицинских изображений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8"/>
            <a:ext cx="6237760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6545303" y="1866229"/>
            <a:ext cx="2428860" cy="642943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Расчетная мощность</a:t>
            </a:r>
          </a:p>
          <a:p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500 000 исследований в год</a:t>
            </a:r>
          </a:p>
          <a:p>
            <a:endParaRPr lang="ru-RU" sz="1400" dirty="0" smtClean="0"/>
          </a:p>
          <a:p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542682" y="2569468"/>
            <a:ext cx="2428860" cy="857256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/>
              <a:t>Подключено 25 единиц</a:t>
            </a:r>
          </a:p>
          <a:p>
            <a:r>
              <a:rPr lang="ru-RU" sz="1400" dirty="0"/>
              <a:t>диагностического</a:t>
            </a:r>
          </a:p>
          <a:p>
            <a:r>
              <a:rPr lang="ru-RU" sz="1400" dirty="0" smtClean="0"/>
              <a:t>оборудования</a:t>
            </a:r>
          </a:p>
          <a:p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536898" y="1142988"/>
            <a:ext cx="2428860" cy="642943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400" dirty="0" smtClean="0"/>
          </a:p>
          <a:p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1264404"/>
            <a:ext cx="231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4 «</a:t>
            </a:r>
            <a:r>
              <a:rPr lang="ru-RU" sz="2000" dirty="0" err="1" smtClean="0"/>
              <a:t>пилотных</a:t>
            </a:r>
            <a:r>
              <a:rPr lang="ru-RU" sz="2000" dirty="0" smtClean="0"/>
              <a:t>» ЛПУ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572264" y="3548914"/>
            <a:ext cx="2428860" cy="857256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lang="ru-RU" sz="800" dirty="0"/>
          </a:p>
          <a:p>
            <a:pPr>
              <a:spcBef>
                <a:spcPts val="0"/>
              </a:spcBef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Обучено 189 специалистов </a:t>
            </a:r>
          </a:p>
          <a:p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«пилотных» ЛПУ</a:t>
            </a:r>
            <a:endParaRPr lang="ru-RU" sz="1400" dirty="0" smtClean="0"/>
          </a:p>
          <a:p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92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0"/>
            <a:ext cx="69685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АС Паспорт медицинского учреждения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b="3702"/>
          <a:stretch/>
        </p:blipFill>
        <p:spPr bwMode="auto">
          <a:xfrm>
            <a:off x="3071802" y="714360"/>
            <a:ext cx="5943600" cy="3219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b="3988"/>
          <a:stretch/>
        </p:blipFill>
        <p:spPr bwMode="auto">
          <a:xfrm>
            <a:off x="1142976" y="1643054"/>
            <a:ext cx="5943600" cy="3209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b="3702"/>
          <a:stretch/>
        </p:blipFill>
        <p:spPr bwMode="auto">
          <a:xfrm>
            <a:off x="285720" y="2285996"/>
            <a:ext cx="5943600" cy="3219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642910" y="857236"/>
            <a:ext cx="2571768" cy="1357322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Подключены все</a:t>
            </a:r>
          </a:p>
          <a:p>
            <a:pPr algn="ctr"/>
            <a:r>
              <a:rPr lang="ru-RU" dirty="0" smtClean="0"/>
              <a:t> подведомственные </a:t>
            </a:r>
          </a:p>
          <a:p>
            <a:pPr algn="ctr"/>
            <a:r>
              <a:rPr lang="ru-RU" dirty="0" smtClean="0"/>
              <a:t>учреждения</a:t>
            </a:r>
          </a:p>
          <a:p>
            <a:pPr algn="ctr"/>
            <a:endParaRPr lang="ru-RU" dirty="0" smtClean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643174" y="3000376"/>
            <a:ext cx="5572164" cy="2428892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 модернизация подсистемы «Информационное оснащение и </a:t>
            </a:r>
          </a:p>
          <a:p>
            <a:r>
              <a:rPr lang="ru-RU" sz="1400" dirty="0" smtClean="0"/>
              <a:t>    прикладные программные средства»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 модернизация подсистемы «Планово-экономическая </a:t>
            </a:r>
          </a:p>
          <a:p>
            <a:pPr lvl="0"/>
            <a:r>
              <a:rPr lang="ru-RU" sz="1400" dirty="0" smtClean="0"/>
              <a:t>   деятельность медицинского учреждения»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 реализация подсистемы «Регистр медицинского оборудования»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 реализация подсистемы «Учет лекарственных препаратов и </a:t>
            </a:r>
          </a:p>
          <a:p>
            <a:r>
              <a:rPr lang="ru-RU" sz="1400" dirty="0" smtClean="0"/>
              <a:t>    изделий медицинского назначения»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реализация подсистемы «Финансово-хозяйственная деятельность»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  <a:p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1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0305" y="27682"/>
            <a:ext cx="676339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АС Кадры медицинских учреждений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1643054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Место для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скриншота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b="6836"/>
          <a:stretch/>
        </p:blipFill>
        <p:spPr bwMode="auto">
          <a:xfrm>
            <a:off x="2786050" y="714360"/>
            <a:ext cx="5943600" cy="3114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b="3988"/>
          <a:stretch/>
        </p:blipFill>
        <p:spPr bwMode="auto">
          <a:xfrm>
            <a:off x="214282" y="2214558"/>
            <a:ext cx="5943600" cy="3209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786050" y="3787066"/>
            <a:ext cx="5423588" cy="1570764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  модернизация подсистемы «Аттестация медицинских кадров»</a:t>
            </a:r>
            <a:endParaRPr lang="en-US" sz="14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  модернизация подсистемы «Последипломная специализация»</a:t>
            </a:r>
            <a:endParaRPr lang="en-US" sz="14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  модернизация подсистемы «Интеграция»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  модернизация подсистемы «Кадровый учет»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   реализация подсистемы «Бизнес-процессы»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85786" y="785798"/>
            <a:ext cx="2571768" cy="1357322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Подключены все</a:t>
            </a:r>
          </a:p>
          <a:p>
            <a:pPr algn="ctr"/>
            <a:r>
              <a:rPr lang="ru-RU" dirty="0" smtClean="0"/>
              <a:t> подведомственные </a:t>
            </a:r>
          </a:p>
          <a:p>
            <a:pPr algn="ctr"/>
            <a:r>
              <a:rPr lang="ru-RU" dirty="0" smtClean="0"/>
              <a:t>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18149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27682"/>
            <a:ext cx="729558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Региональная автоматизированная 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л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абораторная информационная система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665"/>
            <a:ext cx="5354617" cy="387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1476"/>
            <a:ext cx="4752528" cy="290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4572000" y="1201316"/>
            <a:ext cx="4412831" cy="1440160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latin typeface="Myriad Pro" pitchFamily="34" charset="0"/>
              </a:rPr>
              <a:t>Подключены лабораторные системы </a:t>
            </a:r>
          </a:p>
          <a:p>
            <a:r>
              <a:rPr lang="ru-RU" sz="1800" dirty="0" smtClean="0">
                <a:latin typeface="Myriad Pro" pitchFamily="34" charset="0"/>
              </a:rPr>
              <a:t>трех медицинских организаций, </a:t>
            </a:r>
          </a:p>
          <a:p>
            <a:r>
              <a:rPr lang="ru-RU" sz="1800" dirty="0" smtClean="0">
                <a:latin typeface="Myriad Pro" pitchFamily="34" charset="0"/>
              </a:rPr>
              <a:t>выполняющих лабораторные</a:t>
            </a:r>
          </a:p>
          <a:p>
            <a:r>
              <a:rPr lang="ru-RU" sz="1800" dirty="0" smtClean="0">
                <a:latin typeface="Myriad Pro" pitchFamily="34" charset="0"/>
              </a:rPr>
              <a:t>исследования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000364" y="2857500"/>
            <a:ext cx="5341525" cy="1928826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/>
              <a:t>  маршрутизация заявок на проведение клинических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  лабораторных исследований и результатов лабораторных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   исследований между ЛПУ Самарской области;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/>
              <a:t>  формирование единой базы данных результатов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   лабораторных исследований;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/>
              <a:t>  формирование единой базы данных нормативно-справочной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  информации по клиническим лабораторным исследованиям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92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76012" y="201835"/>
            <a:ext cx="72410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Дистанционная запись на прием к врачу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Picture 2" descr="C:\Users\Alexandra\Desktop\ДП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6" y="1633364"/>
            <a:ext cx="3722040" cy="20717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lexandra\Desktop\ДП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2336"/>
            <a:ext cx="3697934" cy="20002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87" y="2084490"/>
            <a:ext cx="3801918" cy="23993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676943" y="937994"/>
            <a:ext cx="4234462" cy="1779332"/>
            <a:chOff x="4644008" y="761517"/>
            <a:chExt cx="4234462" cy="1779332"/>
          </a:xfrm>
        </p:grpSpPr>
        <p:sp>
          <p:nvSpPr>
            <p:cNvPr id="12" name="Скругленный прямоугольник 11"/>
            <p:cNvSpPr/>
            <p:nvPr/>
          </p:nvSpPr>
          <p:spPr bwMode="auto">
            <a:xfrm>
              <a:off x="4644008" y="761517"/>
              <a:ext cx="4234462" cy="1779331"/>
            </a:xfrm>
            <a:prstGeom prst="roundRect">
              <a:avLst/>
            </a:prstGeom>
            <a:solidFill>
              <a:srgbClr val="0070C0"/>
            </a:solidFill>
            <a:ln w="19050" cap="sq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44008" y="771134"/>
              <a:ext cx="4234462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>
                <a:spcAft>
                  <a:spcPts val="1200"/>
                </a:spcAft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 </a:t>
              </a: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«Электронная регистратура Самарской области» </a:t>
              </a:r>
            </a:p>
            <a:p>
              <a:pPr marL="90488">
                <a:spcAft>
                  <a:spcPts val="600"/>
                </a:spcAft>
              </a:pPr>
              <a:r>
                <a:rPr lang="ru-RU" sz="1800" dirty="0" smtClean="0"/>
                <a:t>Запись в </a:t>
              </a:r>
              <a:r>
                <a:rPr lang="ru-RU" sz="1800" dirty="0"/>
                <a:t>108</a:t>
              </a:r>
              <a:r>
                <a:rPr lang="ru-RU" sz="1800" dirty="0" smtClean="0">
                  <a:solidFill>
                    <a:srgbClr val="FF0000"/>
                  </a:solidFill>
                </a:rPr>
                <a:t> </a:t>
              </a:r>
              <a:r>
                <a:rPr lang="ru-RU" sz="1800" dirty="0" smtClean="0"/>
                <a:t>ЛПУ </a:t>
              </a:r>
            </a:p>
            <a:p>
              <a:pPr marL="90488">
                <a:spcAft>
                  <a:spcPts val="600"/>
                </a:spcAft>
              </a:pPr>
              <a:r>
                <a:rPr lang="ru-RU" sz="1800" dirty="0" smtClean="0"/>
                <a:t>Ежемесячно бронируется  более 13 000 талонов на прием к врачам</a:t>
              </a:r>
              <a:endParaRPr lang="ru-RU" sz="18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33" y="3129248"/>
            <a:ext cx="3783360" cy="23859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323528" y="3364536"/>
            <a:ext cx="3960440" cy="2161380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0488">
              <a:spcAft>
                <a:spcPts val="12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 «Диспетчерский пункт»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запись на консультативный прием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и диагностические исследования в </a:t>
            </a:r>
            <a:r>
              <a:rPr lang="en-US" sz="1800" dirty="0" smtClean="0"/>
              <a:t>1</a:t>
            </a:r>
            <a:r>
              <a:rPr lang="ru-RU" sz="1800" dirty="0" smtClean="0"/>
              <a:t>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специализированных ЛПУ области</a:t>
            </a:r>
            <a:endParaRPr lang="en-US" sz="1800" dirty="0" smtClean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еженедельно </a:t>
            </a:r>
            <a:r>
              <a:rPr lang="ru-RU" sz="1800" dirty="0"/>
              <a:t>на консультации </a:t>
            </a:r>
            <a:endParaRPr lang="ru-RU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бронируется  более1000 талонов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54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9409" y="62925"/>
            <a:ext cx="722826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Региональный портал здравоохранения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3508" y="678027"/>
            <a:ext cx="3672408" cy="2399565"/>
            <a:chOff x="143508" y="2540197"/>
            <a:chExt cx="3672408" cy="2399565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143508" y="2540197"/>
              <a:ext cx="3672408" cy="2399565"/>
            </a:xfrm>
            <a:prstGeom prst="roundRect">
              <a:avLst/>
            </a:prstGeom>
            <a:solidFill>
              <a:srgbClr val="0070C0"/>
            </a:solidFill>
            <a:ln w="19050" cap="sq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93181" y="2631438"/>
              <a:ext cx="36004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Для граждан</a:t>
              </a:r>
              <a:r>
                <a:rPr lang="ru-RU" sz="1600" dirty="0" smtClean="0"/>
                <a:t>: </a:t>
              </a:r>
              <a:r>
                <a:rPr lang="en-US" sz="1600" b="1" dirty="0" smtClean="0"/>
                <a:t>www.zdravportal63.ru</a:t>
              </a:r>
              <a:endParaRPr lang="ru-RU" sz="1600" b="1" dirty="0"/>
            </a:p>
            <a:p>
              <a:endParaRPr lang="ru-RU" sz="16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dirty="0" smtClean="0"/>
                <a:t>Расширение электронных сервисов</a:t>
              </a:r>
              <a:endParaRPr lang="ru-RU" sz="16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dirty="0" smtClean="0"/>
                <a:t>Упрощена система авторизации</a:t>
              </a:r>
              <a:endParaRPr lang="ru-RU" sz="16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dirty="0" smtClean="0"/>
                <a:t>Участие в соцопросах и рейтингах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dirty="0" smtClean="0"/>
                <a:t>Дополнительные информационные материалы</a:t>
              </a:r>
              <a:endParaRPr lang="ru-RU" sz="16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1600" dirty="0" smtClean="0"/>
                <a:t>Подписка на информационные материалы и уведомления</a:t>
              </a:r>
              <a:endParaRPr lang="ru-RU" sz="16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0789" y="3357611"/>
            <a:ext cx="3725127" cy="2239872"/>
            <a:chOff x="5451859" y="1172672"/>
            <a:chExt cx="3850796" cy="2593427"/>
          </a:xfrm>
          <a:solidFill>
            <a:srgbClr val="0070C0"/>
          </a:solidFill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5522396" y="1172672"/>
              <a:ext cx="3780259" cy="2593427"/>
            </a:xfrm>
            <a:prstGeom prst="roundRect">
              <a:avLst/>
            </a:prstGeom>
            <a:grpFill/>
            <a:ln w="19050" cap="sq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51859" y="1258283"/>
              <a:ext cx="3850796" cy="2387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lvl="1" algn="ctr">
                <a:tabLst>
                  <a:tab pos="180975" algn="l"/>
                </a:tabLst>
              </a:pPr>
              <a:r>
                <a:rPr lang="ru-RU" sz="1600" dirty="0"/>
                <a:t>Для </a:t>
              </a:r>
              <a:r>
                <a:rPr lang="ru-RU" sz="1600" dirty="0" smtClean="0"/>
                <a:t>специалистов: </a:t>
              </a:r>
              <a:r>
                <a:rPr lang="en-US" sz="1600" b="1" dirty="0" smtClean="0"/>
                <a:t>www.medportal63.ru</a:t>
              </a:r>
              <a:endParaRPr lang="ru-RU" sz="1600" b="1" dirty="0"/>
            </a:p>
            <a:p>
              <a:pPr marL="520700" lvl="1" indent="-342900">
                <a:buFont typeface="Arial" pitchFamily="34" charset="0"/>
                <a:buChar char="•"/>
                <a:tabLst>
                  <a:tab pos="180975" algn="l"/>
                </a:tabLst>
              </a:pPr>
              <a:r>
                <a:rPr lang="ru-RU" sz="1600" dirty="0" smtClean="0"/>
                <a:t>Публикация вакансий</a:t>
              </a:r>
              <a:endParaRPr lang="ru-RU" sz="1600" dirty="0"/>
            </a:p>
            <a:p>
              <a:pPr marL="520700" lvl="1" indent="-342900">
                <a:buFont typeface="Arial" pitchFamily="34" charset="0"/>
                <a:buChar char="•"/>
                <a:tabLst>
                  <a:tab pos="180975" algn="l"/>
                </a:tabLst>
              </a:pPr>
              <a:r>
                <a:rPr lang="ru-RU" sz="1600" dirty="0" smtClean="0"/>
                <a:t>Создание и публикация социологических опросов </a:t>
              </a:r>
              <a:endParaRPr lang="ru-RU" sz="1600" dirty="0"/>
            </a:p>
            <a:p>
              <a:pPr marL="520700" lvl="1" indent="-342900">
                <a:buFont typeface="Arial" pitchFamily="34" charset="0"/>
                <a:buChar char="•"/>
                <a:tabLst>
                  <a:tab pos="180975" algn="l"/>
                </a:tabLst>
              </a:pPr>
              <a:r>
                <a:rPr lang="ru-RU" sz="1600" dirty="0" smtClean="0"/>
                <a:t>Автоматическое масштабирование публикуемых графических материалов</a:t>
              </a:r>
              <a:endParaRPr lang="ru-RU" sz="1600" dirty="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78027"/>
            <a:ext cx="4233588" cy="304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44" y="2592066"/>
            <a:ext cx="4119340" cy="29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4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 bwMode="auto">
          <a:xfrm>
            <a:off x="1907704" y="2713484"/>
            <a:ext cx="6984776" cy="936104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Myriad Pro" pitchFamily="34" charset="0"/>
              </a:rPr>
              <a:t>Подготовка серверной инфраструктуры для региональной системы </a:t>
            </a:r>
          </a:p>
          <a:p>
            <a:r>
              <a:rPr lang="ru-RU" sz="1600" dirty="0" smtClean="0">
                <a:latin typeface="Myriad Pro" pitchFamily="34" charset="0"/>
              </a:rPr>
              <a:t>управления службой СМП</a:t>
            </a:r>
            <a:r>
              <a:rPr lang="en-US" sz="1600" dirty="0" smtClean="0">
                <a:latin typeface="Myriad Pro" pitchFamily="34" charset="0"/>
              </a:rPr>
              <a:t> </a:t>
            </a:r>
            <a:r>
              <a:rPr lang="ru-RU" sz="1600" dirty="0" smtClean="0">
                <a:latin typeface="Myriad Pro" pitchFamily="34" charset="0"/>
              </a:rPr>
              <a:t>на базе </a:t>
            </a:r>
            <a:r>
              <a:rPr lang="ru-RU" sz="1600" dirty="0">
                <a:latin typeface="Myriad Pro" pitchFamily="34" charset="0"/>
              </a:rPr>
              <a:t>ГБУЗ "Самарский областной центр </a:t>
            </a:r>
          </a:p>
          <a:p>
            <a:r>
              <a:rPr lang="ru-RU" sz="1600" dirty="0">
                <a:latin typeface="Myriad Pro" pitchFamily="34" charset="0"/>
              </a:rPr>
              <a:t>медицины </a:t>
            </a:r>
            <a:r>
              <a:rPr lang="ru-RU" sz="1600" dirty="0" smtClean="0">
                <a:latin typeface="Myriad Pro" pitchFamily="34" charset="0"/>
              </a:rPr>
              <a:t>катастроф </a:t>
            </a:r>
            <a:r>
              <a:rPr lang="ru-RU" sz="1600" dirty="0">
                <a:latin typeface="Myriad Pro" pitchFamily="34" charset="0"/>
              </a:rPr>
              <a:t>и скорой медицинской помощи"</a:t>
            </a: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1907704" y="912168"/>
            <a:ext cx="6984776" cy="721196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Myriad Pro" pitchFamily="34" charset="0"/>
              </a:rPr>
              <a:t>Модернизация части серверного оборудования в ГБУЗ «Самарский </a:t>
            </a:r>
          </a:p>
          <a:p>
            <a:r>
              <a:rPr lang="ru-RU" sz="1600" dirty="0" smtClean="0">
                <a:latin typeface="Myriad Pro" pitchFamily="34" charset="0"/>
              </a:rPr>
              <a:t>областной клинический онкологический диспансер» </a:t>
            </a:r>
            <a:endParaRPr lang="ru-RU" sz="1600" dirty="0">
              <a:latin typeface="Myriad Pr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71939"/>
            <a:ext cx="790793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Развитие технологической инфраструктуры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61036" y="4585692"/>
            <a:ext cx="7339922" cy="1008112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Myriad Pro" pitchFamily="34" charset="0"/>
              </a:rPr>
              <a:t>Департаментом </a:t>
            </a:r>
            <a:r>
              <a:rPr lang="ru-RU" sz="1600" dirty="0">
                <a:latin typeface="Myriad Pro" pitchFamily="34" charset="0"/>
              </a:rPr>
              <a:t>информационных технологий и связи </a:t>
            </a:r>
          </a:p>
          <a:p>
            <a:r>
              <a:rPr lang="ru-RU" sz="1600" dirty="0">
                <a:latin typeface="Myriad Pro" pitchFamily="34" charset="0"/>
              </a:rPr>
              <a:t>Самарской </a:t>
            </a:r>
            <a:r>
              <a:rPr lang="ru-RU" sz="1600" dirty="0" smtClean="0">
                <a:latin typeface="Myriad Pro" pitchFamily="34" charset="0"/>
              </a:rPr>
              <a:t>области </a:t>
            </a:r>
            <a:r>
              <a:rPr lang="ru-RU" sz="1600" dirty="0">
                <a:latin typeface="Myriad Pro" pitchFamily="34" charset="0"/>
              </a:rPr>
              <a:t>в 2013 году </a:t>
            </a:r>
            <a:r>
              <a:rPr lang="ru-RU" sz="1600" dirty="0" smtClean="0">
                <a:latin typeface="Myriad Pro" pitchFamily="34" charset="0"/>
              </a:rPr>
              <a:t>проведены работы подключению </a:t>
            </a:r>
            <a:r>
              <a:rPr lang="ru-RU" sz="1600" dirty="0">
                <a:latin typeface="Myriad Pro" pitchFamily="34" charset="0"/>
              </a:rPr>
              <a:t>к </a:t>
            </a:r>
            <a:endParaRPr lang="ru-RU" sz="1600" dirty="0" smtClean="0">
              <a:latin typeface="Myriad Pro" pitchFamily="34" charset="0"/>
            </a:endParaRPr>
          </a:p>
          <a:p>
            <a:r>
              <a:rPr lang="ru-RU" sz="1600" dirty="0" smtClean="0">
                <a:latin typeface="Myriad Pro" pitchFamily="34" charset="0"/>
              </a:rPr>
              <a:t>Телемедицинской </a:t>
            </a:r>
            <a:r>
              <a:rPr lang="ru-RU" sz="1600" dirty="0">
                <a:latin typeface="Myriad Pro" pitchFamily="34" charset="0"/>
              </a:rPr>
              <a:t>сети </a:t>
            </a:r>
            <a:r>
              <a:rPr lang="ru-RU" sz="1600" dirty="0" smtClean="0">
                <a:latin typeface="Myriad Pro" pitchFamily="34" charset="0"/>
              </a:rPr>
              <a:t>Самарской области 74</a:t>
            </a:r>
            <a:r>
              <a:rPr lang="ru-RU" sz="1600" dirty="0" smtClean="0">
                <a:solidFill>
                  <a:srgbClr val="FF0000"/>
                </a:solidFill>
                <a:latin typeface="Myriad Pro" pitchFamily="34" charset="0"/>
              </a:rPr>
              <a:t> </a:t>
            </a:r>
            <a:r>
              <a:rPr lang="ru-RU" sz="1600" dirty="0" smtClean="0">
                <a:latin typeface="Myriad Pro" pitchFamily="34" charset="0"/>
              </a:rPr>
              <a:t>объектов здравоохранения</a:t>
            </a:r>
            <a:endParaRPr lang="ru-RU" sz="1600" dirty="0">
              <a:latin typeface="Myriad Pro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907704" y="1705372"/>
            <a:ext cx="6984776" cy="936104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Myriad Pro" pitchFamily="34" charset="0"/>
              </a:rPr>
              <a:t>Организация резервной системы хранения данных регионального </a:t>
            </a:r>
          </a:p>
          <a:p>
            <a:r>
              <a:rPr lang="ru-RU" sz="1600" dirty="0" smtClean="0">
                <a:latin typeface="Myriad Pro" pitchFamily="34" charset="0"/>
              </a:rPr>
              <a:t>фрагмента ЕГИСЗ на площадке ГБУЗ «</a:t>
            </a:r>
            <a:r>
              <a:rPr lang="ru-RU" sz="1600" dirty="0">
                <a:latin typeface="Myriad Pro" pitchFamily="34" charset="0"/>
              </a:rPr>
              <a:t>Самарский областной </a:t>
            </a:r>
            <a:r>
              <a:rPr lang="ru-RU" sz="1600" dirty="0" smtClean="0">
                <a:latin typeface="Myriad Pro" pitchFamily="34" charset="0"/>
              </a:rPr>
              <a:t>центр </a:t>
            </a:r>
          </a:p>
          <a:p>
            <a:r>
              <a:rPr lang="ru-RU" sz="1600" dirty="0" smtClean="0">
                <a:latin typeface="Myriad Pro" pitchFamily="34" charset="0"/>
              </a:rPr>
              <a:t>по </a:t>
            </a:r>
            <a:r>
              <a:rPr lang="ru-RU" sz="1600" dirty="0">
                <a:latin typeface="Myriad Pro" pitchFamily="34" charset="0"/>
              </a:rPr>
              <a:t>профилактике </a:t>
            </a:r>
            <a:r>
              <a:rPr lang="ru-RU" sz="1600" dirty="0" smtClean="0">
                <a:latin typeface="Myriad Pro" pitchFamily="34" charset="0"/>
              </a:rPr>
              <a:t>и </a:t>
            </a:r>
            <a:r>
              <a:rPr lang="ru-RU" sz="1600" dirty="0">
                <a:latin typeface="Myriad Pro" pitchFamily="34" charset="0"/>
              </a:rPr>
              <a:t>борьбе со </a:t>
            </a:r>
            <a:r>
              <a:rPr lang="ru-RU" sz="1600" dirty="0" smtClean="0">
                <a:latin typeface="Myriad Pro" pitchFamily="34" charset="0"/>
              </a:rPr>
              <a:t>СПИД </a:t>
            </a:r>
            <a:r>
              <a:rPr lang="ru-RU" sz="1600" dirty="0">
                <a:latin typeface="Myriad Pro" pitchFamily="34" charset="0"/>
              </a:rPr>
              <a:t>и инфекционными </a:t>
            </a:r>
            <a:r>
              <a:rPr lang="ru-RU" sz="1600" dirty="0" smtClean="0">
                <a:latin typeface="Myriad Pro" pitchFamily="34" charset="0"/>
              </a:rPr>
              <a:t>заболеваниями</a:t>
            </a:r>
            <a:r>
              <a:rPr lang="ru-RU" sz="1600" dirty="0">
                <a:latin typeface="Myriad Pro" pitchFamily="34" charset="0"/>
              </a:rPr>
              <a:t>»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907704" y="3721597"/>
            <a:ext cx="6984776" cy="720080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Myriad Pro" pitchFamily="34" charset="0"/>
              </a:rPr>
              <a:t>Создание (модернизация) локальных вычислительных сетей </a:t>
            </a:r>
          </a:p>
          <a:p>
            <a:r>
              <a:rPr lang="ru-RU" sz="1600" dirty="0" smtClean="0">
                <a:latin typeface="Myriad Pro" pitchFamily="34" charset="0"/>
              </a:rPr>
              <a:t>в 11 учреждениях</a:t>
            </a:r>
            <a:endParaRPr lang="ru-RU" sz="1600" dirty="0">
              <a:latin typeface="Myriad Pro" pitchFamily="34" charset="0"/>
            </a:endParaRPr>
          </a:p>
        </p:txBody>
      </p:sp>
      <p:pic>
        <p:nvPicPr>
          <p:cNvPr id="1032" name="Picture 8" descr="http://www.efficionconsulting.com/portals/0/dell-server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7" y="912167"/>
            <a:ext cx="1621126" cy="35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31406" y="184080"/>
            <a:ext cx="500008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Повышение квалификации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медицинских работников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72729" y="4214822"/>
            <a:ext cx="5256584" cy="795399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dirty="0">
                <a:latin typeface="Myriad Pro" pitchFamily="34" charset="0"/>
              </a:rPr>
              <a:t>Закуплено и </a:t>
            </a:r>
            <a:r>
              <a:rPr lang="ru-RU" sz="2000" dirty="0" smtClean="0">
                <a:latin typeface="Myriad Pro" pitchFamily="34" charset="0"/>
              </a:rPr>
              <a:t>передано в </a:t>
            </a:r>
            <a:r>
              <a:rPr lang="ru-RU" sz="2000" dirty="0">
                <a:latin typeface="Myriad Pro" pitchFamily="34" charset="0"/>
              </a:rPr>
              <a:t>ЛПУ </a:t>
            </a:r>
            <a:endParaRPr lang="ru-RU" sz="2000" dirty="0" smtClean="0">
              <a:latin typeface="Myriad Pro" pitchFamily="34" charset="0"/>
            </a:endParaRPr>
          </a:p>
          <a:p>
            <a:pPr lvl="0" algn="ctr"/>
            <a:r>
              <a:rPr lang="ru-RU" sz="2000" dirty="0" smtClean="0">
                <a:latin typeface="Myriad Pro" pitchFamily="34" charset="0"/>
              </a:rPr>
              <a:t>300 планшетных компьютеров</a:t>
            </a:r>
            <a:endParaRPr lang="ru-RU" sz="2000" dirty="0">
              <a:latin typeface="Myriad Pro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669790"/>
            <a:ext cx="2357454" cy="18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 bwMode="auto">
          <a:xfrm>
            <a:off x="3071802" y="1643054"/>
            <a:ext cx="5863730" cy="1857388"/>
          </a:xfrm>
          <a:prstGeom prst="roundRect">
            <a:avLst/>
          </a:prstGeom>
          <a:solidFill>
            <a:srgbClr val="0070C0"/>
          </a:solidFill>
          <a:ln w="1905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dirty="0" smtClean="0">
                <a:latin typeface="Myriad Pro" pitchFamily="34" charset="0"/>
              </a:rPr>
              <a:t>8 млн. рублей направлено на повышение </a:t>
            </a:r>
          </a:p>
          <a:p>
            <a:pPr lvl="0"/>
            <a:r>
              <a:rPr lang="ru-RU" sz="2000" dirty="0">
                <a:latin typeface="Myriad Pro" pitchFamily="34" charset="0"/>
              </a:rPr>
              <a:t>к</a:t>
            </a:r>
            <a:r>
              <a:rPr lang="ru-RU" sz="2000" dirty="0" smtClean="0">
                <a:latin typeface="Myriad Pro" pitchFamily="34" charset="0"/>
              </a:rPr>
              <a:t>валификации медицинских работников в </a:t>
            </a:r>
          </a:p>
          <a:p>
            <a:pPr lvl="0"/>
            <a:r>
              <a:rPr lang="ru-RU" sz="2000" dirty="0" smtClean="0">
                <a:latin typeface="Myriad Pro" pitchFamily="34" charset="0"/>
              </a:rPr>
              <a:t>сфере ИКТ</a:t>
            </a:r>
          </a:p>
          <a:p>
            <a:pPr lvl="0">
              <a:spcBef>
                <a:spcPts val="600"/>
              </a:spcBef>
            </a:pPr>
            <a:r>
              <a:rPr lang="ru-RU" sz="2000" dirty="0" smtClean="0">
                <a:latin typeface="Myriad Pro" pitchFamily="34" charset="0"/>
              </a:rPr>
              <a:t>Прошло обучение </a:t>
            </a:r>
            <a:r>
              <a:rPr lang="en-US" sz="2000" dirty="0" smtClean="0">
                <a:latin typeface="Myriad Pro" pitchFamily="34" charset="0"/>
              </a:rPr>
              <a:t>4898</a:t>
            </a:r>
            <a:r>
              <a:rPr lang="ru-RU" sz="2000" dirty="0" smtClean="0">
                <a:latin typeface="Myriad Pro" pitchFamily="34" charset="0"/>
              </a:rPr>
              <a:t> медицинских </a:t>
            </a:r>
            <a:endParaRPr lang="en-US" sz="2000" dirty="0" smtClean="0">
              <a:latin typeface="Myriad Pro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Myriad Pro" pitchFamily="34" charset="0"/>
              </a:rPr>
              <a:t>работников</a:t>
            </a:r>
            <a:r>
              <a:rPr lang="en-US" sz="2000" dirty="0" smtClean="0">
                <a:latin typeface="Myriad Pro" pitchFamily="34" charset="0"/>
              </a:rPr>
              <a:t> 88 </a:t>
            </a:r>
            <a:r>
              <a:rPr lang="ru-RU" sz="2000" dirty="0" smtClean="0">
                <a:latin typeface="Myriad Pro" pitchFamily="34" charset="0"/>
              </a:rPr>
              <a:t>учреждений</a:t>
            </a:r>
            <a:endParaRPr lang="ru-RU" sz="2000" dirty="0"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1" y="1500178"/>
            <a:ext cx="2406969" cy="21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66"/>
      </a:dk1>
      <a:lt1>
        <a:srgbClr val="FFFFFF"/>
      </a:lt1>
      <a:dk2>
        <a:srgbClr val="003366"/>
      </a:dk2>
      <a:lt2>
        <a:srgbClr val="FFFFFF"/>
      </a:lt2>
      <a:accent1>
        <a:srgbClr val="8EB3C8"/>
      </a:accent1>
      <a:accent2>
        <a:srgbClr val="6F97B3"/>
      </a:accent2>
      <a:accent3>
        <a:srgbClr val="AAADB8"/>
      </a:accent3>
      <a:accent4>
        <a:srgbClr val="DADADA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4102</TotalTime>
  <Words>453</Words>
  <Application>Microsoft Office PowerPoint</Application>
  <PresentationFormat>Экран (16:10)</PresentationFormat>
  <Paragraphs>121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Васильев Сергей Сергеевич</dc:creator>
  <cp:lastModifiedBy>Serge</cp:lastModifiedBy>
  <cp:revision>298</cp:revision>
  <cp:lastPrinted>2014-01-23T21:04:53Z</cp:lastPrinted>
  <dcterms:created xsi:type="dcterms:W3CDTF">1999-12-02T05:36:26Z</dcterms:created>
  <dcterms:modified xsi:type="dcterms:W3CDTF">2014-01-23T21:05:43Z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TC011408041049</vt:lpwstr>
  </property>
</Properties>
</file>