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5" r:id="rId12"/>
    <p:sldId id="266" r:id="rId13"/>
    <p:sldId id="280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9906000" cy="6858000" type="A4"/>
  <p:notesSz cx="6858000" cy="9144000"/>
  <p:defaultTextStyle>
    <a:defPPr>
      <a:defRPr lang="ru-RU"/>
    </a:defPPr>
    <a:lvl1pPr marL="0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49290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98581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47871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797162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46452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695743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45033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594324" algn="l" defTabSz="8985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15" autoAdjust="0"/>
    <p:restoredTop sz="94719" autoAdjust="0"/>
  </p:normalViewPr>
  <p:slideViewPr>
    <p:cSldViewPr snapToGrid="0">
      <p:cViewPr>
        <p:scale>
          <a:sx n="79" d="100"/>
          <a:sy n="79" d="100"/>
        </p:scale>
        <p:origin x="-972" y="-288"/>
      </p:cViewPr>
      <p:guideLst>
        <p:guide orient="horz" pos="2161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8\documents\&#1052;&#1091;&#1076;&#1088;&#1086;&#1074;&#1072;\&#1086;&#1090;%20&#1057;&#1072;&#1095;&#1082;&#1086;&#1074;&#1072;\&#1057;&#1083;&#1072;&#1081;&#1076;&#1099;%20&#1087;&#1086;%20&#1086;&#1090;&#1095;&#1077;&#1090;&#1091;%20&#1079;&#1072;%202015\&#1055;&#1077;&#1088;&#1077;&#1095;&#1077;&#1085;&#1100;%20&#1084;&#1086;&#1085;&#1080;&#1090;&#1086;&#1088;&#1080;&#1085;&#1075;&#1086;&#1074;_&#1076;&#1080;&#1072;&#1075;&#1088;&#1072;&#1084;&#1084;&#1099;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8\documents\&#1052;&#1091;&#1076;&#1088;&#1086;&#1074;&#1072;\&#1086;&#1090;%20&#1057;&#1072;&#1095;&#1082;&#1086;&#1074;&#1072;\&#1057;&#1083;&#1072;&#1081;&#1076;&#1099;%20&#1087;&#1086;%20&#1086;&#1090;&#1095;&#1077;&#1090;&#1091;%20&#1079;&#1072;%202015\&#1055;&#1077;&#1088;&#1077;&#1095;&#1077;&#1085;&#1100;%20&#1084;&#1086;&#1085;&#1080;&#1090;&#1086;&#1088;&#1080;&#1085;&#1075;&#1086;&#1074;_&#1076;&#1080;&#1072;&#1075;&#1088;&#1072;&#1084;&#1084;&#1099;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8\documents\&#1052;&#1091;&#1076;&#1088;&#1086;&#1074;&#1072;\&#1086;&#1090;%20&#1057;&#1072;&#1095;&#1082;&#1086;&#1074;&#1072;\&#1057;&#1083;&#1072;&#1081;&#1076;&#1099;%20&#1087;&#1086;%20&#1086;&#1090;&#1095;&#1077;&#1090;&#1091;%20&#1079;&#1072;%202015\&#1055;&#1077;&#1088;&#1077;&#1095;&#1077;&#1085;&#1100;%20&#1084;&#1086;&#1085;&#1080;&#1090;&#1086;&#1088;&#1080;&#1085;&#1075;&#1086;&#1074;_&#1076;&#1080;&#1072;&#1075;&#1088;&#1072;&#1084;&#1084;&#1099;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8\documents\&#1052;&#1091;&#1076;&#1088;&#1086;&#1074;&#1072;\&#1086;&#1090;%20&#1057;&#1072;&#1095;&#1082;&#1086;&#1074;&#1072;\&#1057;&#1083;&#1072;&#1081;&#1076;&#1099;%20&#1087;&#1086;%20&#1086;&#1090;&#1095;&#1077;&#1090;&#1091;%20&#1079;&#1072;%202015\&#1055;&#1077;&#1088;&#1077;&#1095;&#1077;&#1085;&#1100;%20&#1084;&#1086;&#1085;&#1080;&#1090;&#1086;&#1088;&#1080;&#1085;&#1075;&#1086;&#1074;_&#1076;&#1080;&#1072;&#1075;&#1088;&#1072;&#1084;&#1084;&#1099;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92.168.1.8\documents\&#1052;&#1091;&#1076;&#1088;&#1086;&#1074;&#1072;\&#1086;&#1090;%20&#1057;&#1072;&#1095;&#1082;&#1086;&#1074;&#1072;\&#1057;&#1083;&#1072;&#1081;&#1076;&#1099;%20&#1087;&#1086;%20&#1086;&#1090;&#1095;&#1077;&#1090;&#1091;%20&#1079;&#1072;%202015\&#1055;&#1077;&#1088;&#1077;&#1095;&#1077;&#1085;&#1100;%20&#1084;&#1086;&#1085;&#1080;&#1090;&#1086;&#1088;&#1080;&#1085;&#1075;&#1086;&#1074;_&#1076;&#1080;&#1072;&#1075;&#1088;&#1072;&#1084;&#1084;&#1099;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chemeClr val="tx1"/>
                </a:solidFill>
              </a:rPr>
              <a:t>Запросы руководителей управлений министерства, главных внештатных специалистов министерства и руководителей, подведомственных министерству организаций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75132909218737E-2"/>
          <c:y val="0.18027000226518858"/>
          <c:w val="0.94386836379302952"/>
          <c:h val="0.7050833979470957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Запросы!$B$4</c:f>
              <c:strCache>
                <c:ptCount val="1"/>
                <c:pt idx="0">
                  <c:v>Запросы руководителей управлений министерства, главных внештатных специалистов министерства и руководителей, подведомственных министерству организаций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7401095666154361E-3"/>
                  <c:y val="-6.0838448256865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2203286998463083E-3"/>
                  <c:y val="-0.133265172372181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0440657399692617E-2"/>
                  <c:y val="-5.79413792922528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4802191332308722E-3"/>
                  <c:y val="-4.92501723984149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Запросы!$C$3:$F$3</c:f>
              <c:strCache>
                <c:ptCount val="4"/>
                <c:pt idx="0">
                  <c:v>Количество исполненных запросов в 2012 году</c:v>
                </c:pt>
                <c:pt idx="1">
                  <c:v>Количество исполненных запросов в 2013 году</c:v>
                </c:pt>
                <c:pt idx="2">
                  <c:v>Количество исполненных запросов в 2014 году</c:v>
                </c:pt>
                <c:pt idx="3">
                  <c:v>Количество исполненных запросов в 2015 году</c:v>
                </c:pt>
              </c:strCache>
            </c:strRef>
          </c:cat>
          <c:val>
            <c:numRef>
              <c:f>Запросы!$C$4:$F$4</c:f>
              <c:numCache>
                <c:formatCode>General</c:formatCode>
                <c:ptCount val="4"/>
                <c:pt idx="0">
                  <c:v>325</c:v>
                </c:pt>
                <c:pt idx="1">
                  <c:v>450</c:v>
                </c:pt>
                <c:pt idx="2">
                  <c:v>619</c:v>
                </c:pt>
                <c:pt idx="3">
                  <c:v>764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020992"/>
        <c:axId val="100022528"/>
        <c:axId val="0"/>
      </c:bar3DChart>
      <c:catAx>
        <c:axId val="10002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022528"/>
        <c:crosses val="autoZero"/>
        <c:auto val="1"/>
        <c:lblAlgn val="ctr"/>
        <c:lblOffset val="100"/>
        <c:noMultiLvlLbl val="0"/>
      </c:catAx>
      <c:valAx>
        <c:axId val="10002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020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Запросы!$B$5</c:f>
              <c:strCache>
                <c:ptCount val="1"/>
                <c:pt idx="0">
                  <c:v>Запросы органов прокуратуры и следственных органов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02080318550461E-2"/>
                  <c:y val="-5.80249744141845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5.27499767401677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3.9562482555125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2.63749883700838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Запросы!$C$3:$F$3</c:f>
              <c:strCache>
                <c:ptCount val="4"/>
                <c:pt idx="0">
                  <c:v>Количество исполненных запросов в 2012 году</c:v>
                </c:pt>
                <c:pt idx="1">
                  <c:v>Количество исполненных запросов в 2013 году</c:v>
                </c:pt>
                <c:pt idx="2">
                  <c:v>Количество исполненных запросов в 2014 году</c:v>
                </c:pt>
                <c:pt idx="3">
                  <c:v>Количество исполненных запросов в 2015 году</c:v>
                </c:pt>
              </c:strCache>
            </c:strRef>
          </c:cat>
          <c:val>
            <c:numRef>
              <c:f>Запросы!$C$5:$F$5</c:f>
              <c:numCache>
                <c:formatCode>General</c:formatCode>
                <c:ptCount val="4"/>
                <c:pt idx="0">
                  <c:v>749</c:v>
                </c:pt>
                <c:pt idx="1">
                  <c:v>1219</c:v>
                </c:pt>
                <c:pt idx="2">
                  <c:v>1513</c:v>
                </c:pt>
                <c:pt idx="3">
                  <c:v>842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040064"/>
        <c:axId val="100058240"/>
        <c:axId val="0"/>
      </c:bar3DChart>
      <c:catAx>
        <c:axId val="10004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058240"/>
        <c:crosses val="autoZero"/>
        <c:auto val="1"/>
        <c:lblAlgn val="ctr"/>
        <c:lblOffset val="100"/>
        <c:noMultiLvlLbl val="0"/>
      </c:catAx>
      <c:valAx>
        <c:axId val="1000582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0400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Запросы!$B$6</c:f>
              <c:strCache>
                <c:ptCount val="1"/>
                <c:pt idx="0">
                  <c:v>Рассылки писем (по откреплению пациентов, рассылка и сбор информации от медучреждений по оперативному розыску)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Запросы!$C$3:$F$3</c:f>
              <c:strCache>
                <c:ptCount val="4"/>
                <c:pt idx="0">
                  <c:v>Количество исполненных запросов в 2012 году</c:v>
                </c:pt>
                <c:pt idx="1">
                  <c:v>Количество исполненных запросов в 2013 году</c:v>
                </c:pt>
                <c:pt idx="2">
                  <c:v>Количество исполненных запросов в 2014 году</c:v>
                </c:pt>
                <c:pt idx="3">
                  <c:v>Количество исполненных запросов в 2015 году</c:v>
                </c:pt>
              </c:strCache>
            </c:strRef>
          </c:cat>
          <c:val>
            <c:numRef>
              <c:f>Запросы!$C$6:$F$6</c:f>
              <c:numCache>
                <c:formatCode>General</c:formatCode>
                <c:ptCount val="4"/>
                <c:pt idx="0">
                  <c:v>16</c:v>
                </c:pt>
                <c:pt idx="1">
                  <c:v>31</c:v>
                </c:pt>
                <c:pt idx="2">
                  <c:v>166</c:v>
                </c:pt>
                <c:pt idx="3">
                  <c:v>193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500992"/>
        <c:axId val="100502528"/>
        <c:axId val="0"/>
      </c:bar3DChart>
      <c:catAx>
        <c:axId val="100500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502528"/>
        <c:crosses val="autoZero"/>
        <c:auto val="1"/>
        <c:lblAlgn val="ctr"/>
        <c:lblOffset val="100"/>
        <c:noMultiLvlLbl val="0"/>
      </c:catAx>
      <c:valAx>
        <c:axId val="100502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50099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Запросы!$B$7</c:f>
              <c:strCache>
                <c:ptCount val="1"/>
                <c:pt idx="0">
                  <c:v>Итого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Запросы!$C$3:$F$3</c:f>
              <c:strCache>
                <c:ptCount val="4"/>
                <c:pt idx="0">
                  <c:v>Количество исполненных запросов в 2012 году</c:v>
                </c:pt>
                <c:pt idx="1">
                  <c:v>Количество исполненных запросов в 2013 году</c:v>
                </c:pt>
                <c:pt idx="2">
                  <c:v>Количество исполненных запросов в 2014 году</c:v>
                </c:pt>
                <c:pt idx="3">
                  <c:v>Количество исполненных запросов в 2015 году</c:v>
                </c:pt>
              </c:strCache>
            </c:strRef>
          </c:cat>
          <c:val>
            <c:numRef>
              <c:f>Запросы!$C$7:$F$7</c:f>
              <c:numCache>
                <c:formatCode>General</c:formatCode>
                <c:ptCount val="4"/>
                <c:pt idx="0">
                  <c:v>1090</c:v>
                </c:pt>
                <c:pt idx="1">
                  <c:v>1700</c:v>
                </c:pt>
                <c:pt idx="2">
                  <c:v>2298</c:v>
                </c:pt>
                <c:pt idx="3">
                  <c:v>1799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00515200"/>
        <c:axId val="99558528"/>
        <c:axId val="0"/>
      </c:bar3DChart>
      <c:catAx>
        <c:axId val="100515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558528"/>
        <c:crosses val="autoZero"/>
        <c:auto val="1"/>
        <c:lblAlgn val="ctr"/>
        <c:lblOffset val="100"/>
        <c:noMultiLvlLbl val="0"/>
      </c:catAx>
      <c:valAx>
        <c:axId val="99558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05152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9826093805758462E-2"/>
          <c:y val="7.2543898477863966E-2"/>
          <c:w val="0.94374090927625487"/>
          <c:h val="0.8238145255753911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Лист1!$A$7</c:f>
              <c:strCache>
                <c:ptCount val="1"/>
                <c:pt idx="0">
                  <c:v>Осуществление мониторингов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7814454738972259E-2"/>
                  <c:y val="-7.3190913243942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6.4745807869641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2576569785085559E-17"/>
                  <c:y val="-5.63007024953402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793838598858066E-3"/>
                  <c:y val="-3.6595456621971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Лист1!$B$5:$E$6</c:f>
              <c:strCache>
                <c:ptCount val="4"/>
                <c:pt idx="0">
                  <c:v>в 2012 году</c:v>
                </c:pt>
                <c:pt idx="1">
                  <c:v>в 2013 году</c:v>
                </c:pt>
                <c:pt idx="2">
                  <c:v>в 2014 году</c:v>
                </c:pt>
                <c:pt idx="3">
                  <c:v>в 2015 году</c:v>
                </c:pt>
              </c:strCache>
            </c:strRef>
          </c:cat>
          <c:val>
            <c:numRef>
              <c:f>Лист1!$B$7:$E$7</c:f>
              <c:numCache>
                <c:formatCode>General</c:formatCode>
                <c:ptCount val="4"/>
                <c:pt idx="0">
                  <c:v>5</c:v>
                </c:pt>
                <c:pt idx="1">
                  <c:v>10</c:v>
                </c:pt>
                <c:pt idx="2">
                  <c:v>23</c:v>
                </c:pt>
                <c:pt idx="3">
                  <c:v>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9587584"/>
        <c:axId val="99589120"/>
        <c:axId val="0"/>
      </c:bar3DChart>
      <c:catAx>
        <c:axId val="99587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589120"/>
        <c:crosses val="autoZero"/>
        <c:auto val="1"/>
        <c:lblAlgn val="ctr"/>
        <c:lblOffset val="100"/>
        <c:noMultiLvlLbl val="0"/>
      </c:catAx>
      <c:valAx>
        <c:axId val="99589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58758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2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6612" y="5052547"/>
            <a:ext cx="610676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4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7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57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5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714" y="3132291"/>
            <a:ext cx="7773297" cy="1793167"/>
          </a:xfrm>
          <a:effectLst/>
        </p:spPr>
        <p:txBody>
          <a:bodyPr>
            <a:noAutofit/>
          </a:bodyPr>
          <a:lstStyle>
            <a:lvl1pPr marL="629007" indent="-449290" algn="l">
              <a:defRPr sz="53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63750" y="731519"/>
            <a:ext cx="69342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49905" y="376519"/>
            <a:ext cx="222885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01123" y="731521"/>
            <a:ext cx="523172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238250" y="731520"/>
            <a:ext cx="69342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2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2629" y="2172648"/>
            <a:ext cx="6463889" cy="2423346"/>
          </a:xfrm>
          <a:effectLst/>
        </p:spPr>
        <p:txBody>
          <a:bodyPr anchor="b"/>
          <a:lstStyle>
            <a:lvl1pPr algn="r">
              <a:defRPr sz="45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0975" y="4607511"/>
            <a:ext cx="6468035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4929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985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47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971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46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957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450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943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38249" y="731519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032249" y="731520"/>
            <a:ext cx="3625596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49290" indent="0">
              <a:buNone/>
              <a:defRPr sz="2000" b="1"/>
            </a:lvl2pPr>
            <a:lvl3pPr marL="898581" indent="0">
              <a:buNone/>
              <a:defRPr sz="1800" b="1"/>
            </a:lvl3pPr>
            <a:lvl4pPr marL="1347871" indent="0">
              <a:buNone/>
              <a:defRPr sz="1600" b="1"/>
            </a:lvl4pPr>
            <a:lvl5pPr marL="1797162" indent="0">
              <a:buNone/>
              <a:defRPr sz="1600" b="1"/>
            </a:lvl5pPr>
            <a:lvl6pPr marL="2246452" indent="0">
              <a:buNone/>
              <a:defRPr sz="1600" b="1"/>
            </a:lvl6pPr>
            <a:lvl7pPr marL="2695743" indent="0">
              <a:buNone/>
              <a:defRPr sz="1600" b="1"/>
            </a:lvl7pPr>
            <a:lvl8pPr marL="3145033" indent="0">
              <a:buNone/>
              <a:defRPr sz="1600" b="1"/>
            </a:lvl8pPr>
            <a:lvl9pPr marL="35943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2818" y="1400328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4578" y="731520"/>
            <a:ext cx="3625596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49290" indent="0">
              <a:buNone/>
              <a:defRPr sz="2000" b="1"/>
            </a:lvl2pPr>
            <a:lvl3pPr marL="898581" indent="0">
              <a:buNone/>
              <a:defRPr sz="1800" b="1"/>
            </a:lvl3pPr>
            <a:lvl4pPr marL="1347871" indent="0">
              <a:buNone/>
              <a:defRPr sz="1600" b="1"/>
            </a:lvl4pPr>
            <a:lvl5pPr marL="1797162" indent="0">
              <a:buNone/>
              <a:defRPr sz="1600" b="1"/>
            </a:lvl5pPr>
            <a:lvl6pPr marL="2246452" indent="0">
              <a:buNone/>
              <a:defRPr sz="1600" b="1"/>
            </a:lvl6pPr>
            <a:lvl7pPr marL="2695743" indent="0">
              <a:buNone/>
              <a:defRPr sz="1600" b="1"/>
            </a:lvl7pPr>
            <a:lvl8pPr marL="3145033" indent="0">
              <a:buNone/>
              <a:defRPr sz="1600" b="1"/>
            </a:lvl8pPr>
            <a:lvl9pPr marL="3594324" indent="0">
              <a:buNone/>
              <a:defRPr sz="1600" b="1"/>
            </a:lvl9pPr>
          </a:lstStyle>
          <a:p>
            <a:pPr marL="0" lvl="0" indent="0" algn="ctr" defTabSz="898581" rtl="0" eaLnBrk="1" latinLnBrk="0" hangingPunct="1">
              <a:spcBef>
                <a:spcPct val="20000"/>
              </a:spcBef>
              <a:spcAft>
                <a:spcPts val="295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1399033"/>
            <a:ext cx="3625596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9021" y="2209802"/>
            <a:ext cx="3939092" cy="1258493"/>
          </a:xfrm>
          <a:effectLst/>
        </p:spPr>
        <p:txBody>
          <a:bodyPr anchor="b">
            <a:noAutofit/>
          </a:bodyPr>
          <a:lstStyle>
            <a:lvl1pPr marL="224645" indent="-224645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6310" y="731520"/>
            <a:ext cx="4351842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65413" y="3497802"/>
            <a:ext cx="3671048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49290" indent="0">
              <a:buNone/>
              <a:defRPr sz="1200"/>
            </a:lvl2pPr>
            <a:lvl3pPr marL="898581" indent="0">
              <a:buNone/>
              <a:defRPr sz="1000"/>
            </a:lvl3pPr>
            <a:lvl4pPr marL="1347871" indent="0">
              <a:buNone/>
              <a:defRPr sz="900"/>
            </a:lvl4pPr>
            <a:lvl5pPr marL="1797162" indent="0">
              <a:buNone/>
              <a:defRPr sz="900"/>
            </a:lvl5pPr>
            <a:lvl6pPr marL="2246452" indent="0">
              <a:buNone/>
              <a:defRPr sz="900"/>
            </a:lvl6pPr>
            <a:lvl7pPr marL="2695743" indent="0">
              <a:buNone/>
              <a:defRPr sz="900"/>
            </a:lvl7pPr>
            <a:lvl8pPr marL="3145033" indent="0">
              <a:buNone/>
              <a:defRPr sz="900"/>
            </a:lvl8pPr>
            <a:lvl9pPr marL="35943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906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906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2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8106" y="1143000"/>
            <a:ext cx="44577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49290" indent="0">
              <a:buNone/>
              <a:defRPr sz="2800"/>
            </a:lvl2pPr>
            <a:lvl3pPr marL="898581" indent="0">
              <a:buNone/>
              <a:defRPr sz="2400"/>
            </a:lvl3pPr>
            <a:lvl4pPr marL="1347871" indent="0">
              <a:buNone/>
              <a:defRPr sz="2000"/>
            </a:lvl4pPr>
            <a:lvl5pPr marL="1797162" indent="0">
              <a:buNone/>
              <a:defRPr sz="2000"/>
            </a:lvl5pPr>
            <a:lvl6pPr marL="2246452" indent="0">
              <a:buNone/>
              <a:defRPr sz="2000"/>
            </a:lvl6pPr>
            <a:lvl7pPr marL="2695743" indent="0">
              <a:buNone/>
              <a:defRPr sz="2000"/>
            </a:lvl7pPr>
            <a:lvl8pPr marL="3145033" indent="0">
              <a:buNone/>
              <a:defRPr sz="2000"/>
            </a:lvl8pPr>
            <a:lvl9pPr marL="3594324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1045" y="1010486"/>
            <a:ext cx="4001957" cy="2163020"/>
          </a:xfrm>
        </p:spPr>
        <p:txBody>
          <a:bodyPr anchor="b"/>
          <a:lstStyle>
            <a:lvl1pPr marL="179716" indent="-179716">
              <a:buFont typeface="Georgia" pitchFamily="18" charset="0"/>
              <a:buChar char="*"/>
              <a:defRPr sz="1600"/>
            </a:lvl1pPr>
            <a:lvl2pPr marL="449290" indent="0">
              <a:buNone/>
              <a:defRPr sz="1200"/>
            </a:lvl2pPr>
            <a:lvl3pPr marL="898581" indent="0">
              <a:buNone/>
              <a:defRPr sz="1000"/>
            </a:lvl3pPr>
            <a:lvl4pPr marL="1347871" indent="0">
              <a:buNone/>
              <a:defRPr sz="900"/>
            </a:lvl4pPr>
            <a:lvl5pPr marL="1797162" indent="0">
              <a:buNone/>
              <a:defRPr sz="900"/>
            </a:lvl5pPr>
            <a:lvl6pPr marL="2246452" indent="0">
              <a:buNone/>
              <a:defRPr sz="900"/>
            </a:lvl6pPr>
            <a:lvl7pPr marL="2695743" indent="0">
              <a:buNone/>
              <a:defRPr sz="900"/>
            </a:lvl7pPr>
            <a:lvl8pPr marL="3145033" indent="0">
              <a:buNone/>
              <a:defRPr sz="900"/>
            </a:lvl8pPr>
            <a:lvl9pPr marL="35943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874" y="4464421"/>
            <a:ext cx="6915499" cy="1143000"/>
          </a:xfrm>
        </p:spPr>
        <p:txBody>
          <a:bodyPr anchor="b">
            <a:noAutofit/>
          </a:bodyPr>
          <a:lstStyle>
            <a:lvl1pPr algn="l">
              <a:defRPr sz="45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1"/>
            <a:ext cx="9906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1"/>
            <a:ext cx="9906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906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906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58" tIns="44929" rIns="89858" bIns="44929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2731" y="4372168"/>
            <a:ext cx="7055220" cy="1143000"/>
          </a:xfrm>
          <a:prstGeom prst="rect">
            <a:avLst/>
          </a:prstGeom>
          <a:effectLst/>
        </p:spPr>
        <p:txBody>
          <a:bodyPr vert="horz" lIns="89858" tIns="44929" rIns="89858" bIns="44929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8250" y="732260"/>
            <a:ext cx="6934200" cy="3474720"/>
          </a:xfrm>
          <a:prstGeom prst="rect">
            <a:avLst/>
          </a:prstGeom>
        </p:spPr>
        <p:txBody>
          <a:bodyPr vert="horz" lIns="89858" tIns="44929" rIns="89858" bIns="44929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86550" y="6172202"/>
            <a:ext cx="2724150" cy="365125"/>
          </a:xfrm>
          <a:prstGeom prst="rect">
            <a:avLst/>
          </a:prstGeom>
        </p:spPr>
        <p:txBody>
          <a:bodyPr vert="horz" lIns="89858" tIns="44929" rIns="89858" bIns="44929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1B193D-C79F-423B-8C84-18C63025010B}" type="datetimeFigureOut">
              <a:rPr lang="ru-RU" smtClean="0"/>
              <a:pPr/>
              <a:t>17.02.2016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5301" y="6172202"/>
            <a:ext cx="3632201" cy="365125"/>
          </a:xfrm>
          <a:prstGeom prst="rect">
            <a:avLst/>
          </a:prstGeom>
        </p:spPr>
        <p:txBody>
          <a:bodyPr vert="horz" lIns="89858" tIns="44929" rIns="89858" bIns="44929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27500" y="6172202"/>
            <a:ext cx="1981200" cy="365125"/>
          </a:xfrm>
          <a:prstGeom prst="rect">
            <a:avLst/>
          </a:prstGeom>
        </p:spPr>
        <p:txBody>
          <a:bodyPr vert="horz" lIns="89858" tIns="44929" rIns="89858" bIns="44929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3B50B67-43EE-42AA-8169-2B7BE3E172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iming>
    <p:tnLst>
      <p:par>
        <p:cTn id="1" dur="indefinite" restart="never" nodeType="tmRoot"/>
      </p:par>
    </p:tnLst>
  </p:timing>
  <p:txStyles>
    <p:titleStyle>
      <a:lvl1pPr marL="314503" indent="-314503" algn="r" defTabSz="898581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5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4645" indent="-179716" algn="l" defTabSz="898581" rtl="0" eaLnBrk="1" latinLnBrk="0" hangingPunct="1">
        <a:spcBef>
          <a:spcPct val="20000"/>
        </a:spcBef>
        <a:spcAft>
          <a:spcPts val="29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9149" indent="-179716" algn="l" defTabSz="898581" rtl="0" eaLnBrk="1" latinLnBrk="0" hangingPunct="1">
        <a:spcBef>
          <a:spcPct val="20000"/>
        </a:spcBef>
        <a:spcAft>
          <a:spcPts val="29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723" indent="-179716" algn="l" defTabSz="898581" rtl="0" eaLnBrk="1" latinLnBrk="0" hangingPunct="1">
        <a:spcBef>
          <a:spcPct val="20000"/>
        </a:spcBef>
        <a:spcAft>
          <a:spcPts val="29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8297" indent="-179716" algn="l" defTabSz="898581" rtl="0" eaLnBrk="1" latinLnBrk="0" hangingPunct="1">
        <a:spcBef>
          <a:spcPct val="20000"/>
        </a:spcBef>
        <a:spcAft>
          <a:spcPts val="29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65843" indent="-179716" algn="l" defTabSz="898581" rtl="0" eaLnBrk="1" latinLnBrk="0" hangingPunct="1">
        <a:spcBef>
          <a:spcPct val="20000"/>
        </a:spcBef>
        <a:spcAft>
          <a:spcPts val="29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35417" indent="-179716" algn="l" defTabSz="898581" rtl="0" eaLnBrk="1" latinLnBrk="0" hangingPunct="1">
        <a:spcBef>
          <a:spcPct val="20000"/>
        </a:spcBef>
        <a:spcAft>
          <a:spcPts val="29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31949" indent="-179716" algn="l" defTabSz="898581" rtl="0" eaLnBrk="1" latinLnBrk="0" hangingPunct="1">
        <a:spcBef>
          <a:spcPct val="20000"/>
        </a:spcBef>
        <a:spcAft>
          <a:spcPts val="29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46452" indent="-179716" algn="l" defTabSz="898581" rtl="0" eaLnBrk="1" latinLnBrk="0" hangingPunct="1">
        <a:spcBef>
          <a:spcPct val="20000"/>
        </a:spcBef>
        <a:spcAft>
          <a:spcPts val="29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42984" indent="-179716" algn="l" defTabSz="898581" rtl="0" eaLnBrk="1" latinLnBrk="0" hangingPunct="1">
        <a:spcBef>
          <a:spcPct val="20000"/>
        </a:spcBef>
        <a:spcAft>
          <a:spcPts val="295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9290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98581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47871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97162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6452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95743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45033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94324" algn="l" defTabSz="8985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37941" y="5317957"/>
            <a:ext cx="4968059" cy="1215190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Докладчик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Начальник отдела подготовки информации</a:t>
            </a:r>
          </a:p>
          <a:p>
            <a:r>
              <a:rPr lang="ru-RU" dirty="0" smtClean="0">
                <a:solidFill>
                  <a:srgbClr val="0070C0"/>
                </a:solidFill>
              </a:rPr>
              <a:t>С.В. </a:t>
            </a:r>
            <a:r>
              <a:rPr lang="ru-RU" dirty="0" err="1" smtClean="0">
                <a:solidFill>
                  <a:srgbClr val="0070C0"/>
                </a:solidFill>
              </a:rPr>
              <a:t>Тростянская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3787" y="172996"/>
            <a:ext cx="6200003" cy="2510287"/>
          </a:xfrm>
        </p:spPr>
        <p:txBody>
          <a:bodyPr/>
          <a:lstStyle/>
          <a:p>
            <a:pPr marL="179716" indent="0" algn="ctr">
              <a:buNone/>
            </a:pPr>
            <a:r>
              <a:rPr lang="ru-RU" sz="3900" i="1" dirty="0">
                <a:effectLst/>
              </a:rPr>
              <a:t>Отчет отдела подготовки информации МИАЦ</a:t>
            </a:r>
            <a:br>
              <a:rPr lang="ru-RU" sz="3900" i="1" dirty="0">
                <a:effectLst/>
              </a:rPr>
            </a:br>
            <a:r>
              <a:rPr lang="ru-RU" sz="3900" i="1" dirty="0">
                <a:effectLst/>
              </a:rPr>
              <a:t>за 2015 год</a:t>
            </a:r>
            <a:r>
              <a:rPr lang="ru-RU" sz="3900" i="1" dirty="0"/>
              <a:t/>
            </a:r>
            <a:br>
              <a:rPr lang="ru-RU" sz="3900" i="1" dirty="0"/>
            </a:br>
            <a:endParaRPr lang="ru-RU" sz="39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31" y="3904736"/>
            <a:ext cx="1971187" cy="2423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264" y="1581664"/>
            <a:ext cx="1706778" cy="21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46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199" y="228974"/>
            <a:ext cx="6882063" cy="643663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defTabSz="449290">
              <a:lnSpc>
                <a:spcPct val="15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18. Еженедельная информация о прививках против пневмококковой инфекции: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письмом министерства здравоохранения Самарской области от 14.04.2015 №МЗ-30-05/101;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апреля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еженедельно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defTabSz="449290">
              <a:lnSpc>
                <a:spcPct val="15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19. Ежеквартальный мониторинг  по отравлениям с Т43 среди  взрослых и несовершеннолетних за 2015 год в сравнении с 2014 годом: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поручением министерства здравоохранения Самарской области в связи с запросом антинаркотической комиссии</a:t>
            </a:r>
            <a:r>
              <a:rPr lang="ru-RU" dirty="0"/>
              <a:t>, приказом министерства здравоохранения Самарской области от 21.01.2016 №37;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/>
              <a:t>осуществляется с октября 2014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 ежеквартально.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873" y="620767"/>
            <a:ext cx="1661024" cy="125334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262" y="3928283"/>
            <a:ext cx="2448868" cy="200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38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1674" y="321275"/>
            <a:ext cx="7228703" cy="3557326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defTabSz="449290">
              <a:lnSpc>
                <a:spcPct val="15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20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Еженедельный мониторинг эффективности проводимых мероприятий по снижению смертности в медицинских организациях, оказывающих первичную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медико-санитарную помощь в разрезе терапевтических участков: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регламентирован письмом министерства здравоохранения Самарской области от 09.04.2015 №30-15/213;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апреля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еженедельно, ежемесячно.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358" y="3640221"/>
            <a:ext cx="4223084" cy="2815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216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797" y="284206"/>
            <a:ext cx="7389341" cy="4984383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>
              <a:lnSpc>
                <a:spcPct val="90000"/>
              </a:lnSpc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21.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Мониторинг порядка формирования и проведения экспертизы документов, подтверждающих факт оказания медицинской помощи не застрахованным по обязательному медицинскому страхованию лицам, оказанной в экстренной форме при внезапных острых заболеваниях и т.д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приказом министерства здравоохранения Самарской области от 30.09.2014 №1421;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октября 2014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в течение года.</a:t>
            </a:r>
          </a:p>
          <a:p>
            <a:pPr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22.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Ежемесячный мониторинг остатков лекарственных препаратов (2 раза в месяц на 1 и 15 число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):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письмом министерства здравоохранения Самарской области от 22.01.2015 № 30-07-02/10;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января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2 раза в месяц.</a:t>
            </a: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032" y="4397754"/>
            <a:ext cx="2590675" cy="212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609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9918" y="803304"/>
            <a:ext cx="7145756" cy="2499146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23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Ежемесячный мониторинг диспансеризации детей-сирот и детей, оставшихся без попечения родителей, в том числе усыновленных (удочеренных), принятых под опеку (попечительство), в приемную или патронатную семью, на территории Самарской области: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приказами министерства здравоохранения Самарской области от  27.02.2015 № 296 и от 17.03.2015 №396;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февраля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ежемесячно.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497" y="3489158"/>
            <a:ext cx="3915153" cy="3212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62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71076" y="234779"/>
            <a:ext cx="7158424" cy="5611221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24. Ежемесячный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мониторинг проведения медицинских осмотров несовершеннолетних, в том числе при поступлении в образовательные учреждения и в период обучения в них, на территории Самарской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области: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приказом министерства здравоохранения Самарской области от 07.04.2015 №540;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апреля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ежемесячно.</a:t>
            </a: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endParaRPr lang="ru-RU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25.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Еженедельный контроль выданных врачебных свидетельств и сертификатов на отсутствие ВИЧ-инфекции иностранным гражданам, планирующим осуществление трудовой деятельности на территории Самарской области: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письмом министерства здравоохранения Самарской области от 17.02.2015        № МТЗМ-38/544;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февраля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еженедельно.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0" y="4557220"/>
            <a:ext cx="2260689" cy="18259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678" y="1743636"/>
            <a:ext cx="2238552" cy="142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725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0796" y="444841"/>
            <a:ext cx="7419460" cy="6934660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26.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Контроль лиц, состоящих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Проф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-учете у нарколога: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письмами министерства здравоохранения Самарской области от 07.10.2014 № 30-05-02/675, от 09.10.2014 № 30-05-02/302;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ноября 2014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ежеквартально.</a:t>
            </a: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27.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Анализ МСС, выданных за прошедшую неделю, в том числе с отметкой «смерть наступила в стационаре» для подготовки информации заместителю министра Т.И. Сочинской к селекторному совещанию по четвергам: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поручение заместителя министра здравоохранения СО Т.И. Сочинской;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июня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еженедельно.</a:t>
            </a: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28.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Кадры медицинских учреждений: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регламентирован письмом министерства здравоохранения Самарской области от 19.06.2014 №30/4233;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июня 2014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ежеквартально.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540" y="2977717"/>
            <a:ext cx="1609725" cy="11066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903" y="444842"/>
            <a:ext cx="1251362" cy="18706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3591" y="4679224"/>
            <a:ext cx="1839674" cy="156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24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1317" y="444845"/>
            <a:ext cx="7098184" cy="5829742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29.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Еженедельный мониторинг «Форма №1-грипп»: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письмом министерства здравоохранения Самарской от 09.12.2015 №30-05-02/473;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декабря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еженедельно.</a:t>
            </a: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30.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Контроль снятия с учета по причине смерти среди состоящих на Д 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Проф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-учете у нарколога: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поручение заместителя министра здравоохранения СО Т.И. Сочинской по итогам селекторного совещания от 05.06.2015;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июня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еженедельно.</a:t>
            </a: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31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Мониторинг по кадровому обеспечению учреждений здравоохранения: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регламентирован письмом министерства здравоохранения Самарской области от 25.03.2015 №-30-16/225;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марта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ежеквартально.</a:t>
            </a: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890" y="569410"/>
            <a:ext cx="2401933" cy="10531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59" y="2953322"/>
            <a:ext cx="2057264" cy="253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2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1396" y="518986"/>
            <a:ext cx="7078105" cy="3235186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32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Мониторинг реализации мероприятий приоритетного национального проекта «Здоровье» в сфере здравоохранения: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требованиями Типовой инструкции о порядке составления и представления отчетности о реализации приоритетных национальных проектов, одобренной президиумом Совета при Президенте Российской Федерации по реализации приоритетных национальных проектов и демографической политике (протокол № 4 от 28.02.2006, протокол № 8 от 27.06.2006), приказом министерства здравоохранения и социального развития Самарской области от 23.09.2009 №1897;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августа 2006, приостановлен в декабре 2015;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ежемесячно, ежеквартально, за полугодие, год.</a:t>
            </a: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593" y="3536399"/>
            <a:ext cx="3105827" cy="2866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3069601"/>
              </p:ext>
            </p:extLst>
          </p:nvPr>
        </p:nvGraphicFramePr>
        <p:xfrm>
          <a:off x="1303805" y="1949825"/>
          <a:ext cx="7298391" cy="43837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68672" y="297709"/>
            <a:ext cx="7055220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500" dirty="0">
                <a:solidFill>
                  <a:schemeClr val="accent1">
                    <a:lumMod val="75000"/>
                  </a:schemeClr>
                </a:solidFill>
                <a:effectLst/>
              </a:rPr>
              <a:t>Сравнительный анализ запросов отдела подготовки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016894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4978145"/>
              </p:ext>
            </p:extLst>
          </p:nvPr>
        </p:nvGraphicFramePr>
        <p:xfrm>
          <a:off x="1472827" y="972022"/>
          <a:ext cx="6864093" cy="4815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751002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4459" y="533820"/>
            <a:ext cx="9183095" cy="26753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effectLst/>
              </a:rPr>
              <a:t>Год создания отдела – 2002,</a:t>
            </a:r>
            <a:br>
              <a:rPr lang="ru-RU" dirty="0" smtClean="0">
                <a:effectLst/>
              </a:rPr>
            </a:br>
            <a:r>
              <a:rPr lang="ru-RU" dirty="0" smtClean="0">
                <a:effectLst/>
              </a:rPr>
              <a:t>с 01.03.2013 переименован в отдел подготовки информации.</a:t>
            </a:r>
            <a:endParaRPr lang="ru-RU" dirty="0">
              <a:effectLst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90" y="3209148"/>
            <a:ext cx="3373099" cy="30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04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8631736"/>
              </p:ext>
            </p:extLst>
          </p:nvPr>
        </p:nvGraphicFramePr>
        <p:xfrm>
          <a:off x="1598750" y="984467"/>
          <a:ext cx="6660375" cy="4573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927364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4114500"/>
              </p:ext>
            </p:extLst>
          </p:nvPr>
        </p:nvGraphicFramePr>
        <p:xfrm>
          <a:off x="786654" y="551329"/>
          <a:ext cx="8369112" cy="5432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783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037641"/>
              </p:ext>
            </p:extLst>
          </p:nvPr>
        </p:nvGraphicFramePr>
        <p:xfrm>
          <a:off x="1744932" y="1862416"/>
          <a:ext cx="6416138" cy="4511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0157" y="122898"/>
            <a:ext cx="8939302" cy="1477303"/>
          </a:xfrm>
        </p:spPr>
        <p:txBody>
          <a:bodyPr/>
          <a:lstStyle/>
          <a:p>
            <a:pPr marL="0" indent="0" algn="ctr">
              <a:buNone/>
            </a:pPr>
            <a:r>
              <a:rPr lang="ru-RU" sz="3500" dirty="0">
                <a:solidFill>
                  <a:srgbClr val="002060"/>
                </a:solidFill>
                <a:effectLst/>
              </a:rPr>
              <a:t>Сравнительный анализ мониторингов в отделе подготовки информации.</a:t>
            </a:r>
          </a:p>
        </p:txBody>
      </p:sp>
    </p:spTree>
    <p:extLst>
      <p:ext uri="{BB962C8B-B14F-4D97-AF65-F5344CB8AC3E}">
        <p14:creationId xmlns:p14="http://schemas.microsoft.com/office/powerpoint/2010/main" val="342885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body" idx="1"/>
          </p:nvPr>
        </p:nvSpPr>
        <p:spPr>
          <a:xfrm>
            <a:off x="1218584" y="632012"/>
            <a:ext cx="8396063" cy="2662517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3500" dirty="0">
                <a:solidFill>
                  <a:srgbClr val="002060"/>
                </a:solidFill>
              </a:rPr>
              <a:t>Мониторинги и запросы, осуществляемые в отделе, принимаются:</a:t>
            </a:r>
          </a:p>
          <a:p>
            <a:pPr marL="336968" indent="-336968" algn="ctr">
              <a:lnSpc>
                <a:spcPct val="150000"/>
              </a:lnSpc>
              <a:buClr>
                <a:schemeClr val="accent1">
                  <a:lumMod val="50000"/>
                </a:schemeClr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 использованием платформы ОАО «КОМСОФТ» - 25 мониторингов;</a:t>
            </a:r>
          </a:p>
          <a:p>
            <a:pPr marL="336968" indent="-336968" algn="ctr">
              <a:lnSpc>
                <a:spcPct val="150000"/>
              </a:lnSpc>
              <a:buClr>
                <a:srgbClr val="002060"/>
              </a:buClr>
              <a:buFont typeface="Arial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с использованием медицинских информационных систем - 7.</a:t>
            </a:r>
            <a:br>
              <a:rPr lang="ru-RU" sz="2400" dirty="0">
                <a:solidFill>
                  <a:schemeClr val="tx1"/>
                </a:solidFill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97" y="3272118"/>
            <a:ext cx="1547813" cy="1905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0375" y="3431171"/>
            <a:ext cx="1251225" cy="158689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8908" y="3623039"/>
            <a:ext cx="2259806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778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85" y="121024"/>
            <a:ext cx="7298391" cy="6736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834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01293" y="276726"/>
            <a:ext cx="7055220" cy="1624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700" i="1" dirty="0">
                <a:solidFill>
                  <a:schemeClr val="accent1">
                    <a:lumMod val="75000"/>
                  </a:schemeClr>
                </a:solidFill>
                <a:effectLst/>
              </a:rPr>
              <a:t>Основные направления деятельности отдела:</a:t>
            </a:r>
            <a:r>
              <a:rPr lang="ru-RU" sz="4700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700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47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91125" y="3031957"/>
            <a:ext cx="7531769" cy="2995863"/>
          </a:xfrm>
        </p:spPr>
        <p:txBody>
          <a:bodyPr>
            <a:normAutofit fontScale="92500" lnSpcReduction="20000"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r>
              <a:rPr lang="ru-RU" sz="3900" i="1" dirty="0">
                <a:solidFill>
                  <a:schemeClr val="tx1"/>
                </a:solidFill>
              </a:rPr>
              <a:t>осуществление мониторингов по заданию министерства здравоохранения Самарской области;</a:t>
            </a:r>
          </a:p>
          <a:p>
            <a:r>
              <a:rPr lang="ru-RU" sz="3900" i="1" dirty="0">
                <a:solidFill>
                  <a:schemeClr val="tx1"/>
                </a:solidFill>
              </a:rPr>
              <a:t>предоставление информации по запросам.</a:t>
            </a:r>
          </a:p>
          <a:p>
            <a:endParaRPr lang="ru-RU" sz="3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154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7468" y="0"/>
            <a:ext cx="9030842" cy="1792705"/>
          </a:xfrm>
        </p:spPr>
        <p:txBody>
          <a:bodyPr>
            <a:normAutofit fontScale="90000"/>
          </a:bodyPr>
          <a:lstStyle/>
          <a:p>
            <a:pPr marL="0" indent="0" algn="ctr">
              <a:buNone/>
            </a:pP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Перечень мониторингов, осуществляемых отделом в 2015 году:</a:t>
            </a:r>
            <a:br>
              <a:rPr lang="ru-RU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i="1" dirty="0">
              <a:solidFill>
                <a:schemeClr val="accent1">
                  <a:lumMod val="75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12132" y="2021305"/>
            <a:ext cx="6984793" cy="46923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ru-RU" dirty="0">
                <a:solidFill>
                  <a:schemeClr val="tx1"/>
                </a:solidFill>
              </a:rPr>
              <a:t>Сводка по лицам, </a:t>
            </a:r>
            <a:r>
              <a:rPr lang="ru-RU" b="1" dirty="0">
                <a:solidFill>
                  <a:schemeClr val="tx1"/>
                </a:solidFill>
              </a:rPr>
              <a:t>прибывшим</a:t>
            </a:r>
            <a:r>
              <a:rPr lang="ru-RU" dirty="0">
                <a:solidFill>
                  <a:schemeClr val="tx1"/>
                </a:solidFill>
              </a:rPr>
              <a:t> с территории Республики Украина в связи с боевыми действиями 2014 года: </a:t>
            </a:r>
          </a:p>
          <a:p>
            <a:r>
              <a:rPr lang="ru-RU" sz="1400" dirty="0"/>
              <a:t>регламентирован письмами министерства здравоохранения Самарской области от 30.06.2014 б/н, от 18.07.2014 № МЗ-30-05/206 и от 01.08.2014 № МЗ-30-17/515,  24.06.2015 № 30-05-02/250;</a:t>
            </a:r>
          </a:p>
          <a:p>
            <a:r>
              <a:rPr lang="ru-RU" sz="1400" dirty="0"/>
              <a:t>осуществляется с июня 2014 по настоящее время; </a:t>
            </a:r>
          </a:p>
          <a:p>
            <a:r>
              <a:rPr lang="ru-RU" sz="1400" dirty="0"/>
              <a:t>периодичность предоставления информации – ежедневно, а ежемесячно с июня 2015.</a:t>
            </a:r>
            <a:endParaRPr lang="ru-RU" sz="1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ru-RU" sz="1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Сведения </a:t>
            </a:r>
            <a:r>
              <a:rPr lang="ru-RU" dirty="0">
                <a:solidFill>
                  <a:schemeClr val="tx1"/>
                </a:solidFill>
              </a:rPr>
              <a:t>о времени ожидания пациентом приема врача в медицинской организации:</a:t>
            </a:r>
          </a:p>
          <a:p>
            <a:r>
              <a:rPr lang="ru-RU" sz="1400" dirty="0"/>
              <a:t>письмо министерства здравоохранения Самарской области от 06.08.2014 № 30/1674, письмо МИАЦ от 24.09.2014 № 2369;</a:t>
            </a:r>
          </a:p>
          <a:p>
            <a:r>
              <a:rPr lang="ru-RU" sz="1400" dirty="0"/>
              <a:t>осуществляется с августа 2014 по настоящее время;</a:t>
            </a:r>
          </a:p>
          <a:p>
            <a:r>
              <a:rPr lang="ru-RU" sz="1400" dirty="0"/>
              <a:t>периодичность предоставления информации – ежемесячно.</a:t>
            </a:r>
          </a:p>
          <a:p>
            <a:endParaRPr lang="ru-RU" sz="1400" dirty="0"/>
          </a:p>
          <a:p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182" y="4696007"/>
            <a:ext cx="2327733" cy="183193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63314" y="1792705"/>
            <a:ext cx="2489601" cy="185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889876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5689" y="598811"/>
            <a:ext cx="6984793" cy="5620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3. Сводная ежемесячная заявка на медицинские иммунобиологические препараты в рамках национального календаря профилактических прививок:</a:t>
            </a:r>
          </a:p>
          <a:p>
            <a:pPr>
              <a:lnSpc>
                <a:spcPct val="90000"/>
              </a:lnSpc>
            </a:pPr>
            <a:r>
              <a:rPr lang="ru-RU" sz="1500" dirty="0">
                <a:solidFill>
                  <a:schemeClr val="tx1"/>
                </a:solidFill>
              </a:rPr>
              <a:t>регламентирован письмом министерства здравоохранения Самарской области от 14.04.2014 №532, приказами министерства здравоохранения Самарской области от 19.08.2014 №1166, от 24.03.2015 №449;</a:t>
            </a:r>
          </a:p>
          <a:p>
            <a:pPr>
              <a:lnSpc>
                <a:spcPct val="90000"/>
              </a:lnSpc>
            </a:pPr>
            <a:r>
              <a:rPr lang="ru-RU" sz="1500" dirty="0">
                <a:solidFill>
                  <a:schemeClr val="tx1"/>
                </a:solidFill>
              </a:rPr>
              <a:t>осуществляется с апреля 2014 по настоящее время; </a:t>
            </a:r>
          </a:p>
          <a:p>
            <a:pPr>
              <a:lnSpc>
                <a:spcPct val="90000"/>
              </a:lnSpc>
            </a:pPr>
            <a:r>
              <a:rPr lang="ru-RU" sz="1500" dirty="0">
                <a:solidFill>
                  <a:schemeClr val="tx1"/>
                </a:solidFill>
              </a:rPr>
              <a:t>периодичность предоставления информации – ежемесячно.</a:t>
            </a:r>
          </a:p>
          <a:p>
            <a:pPr marL="0" indent="0">
              <a:buNone/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4. Мониторинг соблюдения прав и законных интересов граждан при оказании им медицинской помощи путем проведения учреждениями здравоохранения выборочного анкетирования пациентов:</a:t>
            </a:r>
          </a:p>
          <a:p>
            <a:pPr>
              <a:lnSpc>
                <a:spcPct val="90000"/>
              </a:lnSpc>
            </a:pPr>
            <a:r>
              <a:rPr lang="ru-RU" sz="1500" dirty="0"/>
              <a:t>регламентирован приказом министерства здравоохранения и социального развития Самарской области от 13.03.2009 №396;</a:t>
            </a:r>
          </a:p>
          <a:p>
            <a:pPr>
              <a:lnSpc>
                <a:spcPct val="90000"/>
              </a:lnSpc>
            </a:pPr>
            <a:r>
              <a:rPr lang="ru-RU" sz="1500" dirty="0"/>
              <a:t>осуществляется с марта 2009 по настоящее время; </a:t>
            </a:r>
          </a:p>
          <a:p>
            <a:pPr>
              <a:lnSpc>
                <a:spcPct val="90000"/>
              </a:lnSpc>
            </a:pPr>
            <a:r>
              <a:rPr lang="ru-RU" sz="1500" dirty="0"/>
              <a:t>периодичность предоставления информации – ежеквартально.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5. Сведения о деятельности межмуниципальных медицинских центров Самарской области:</a:t>
            </a:r>
          </a:p>
          <a:p>
            <a:pPr>
              <a:lnSpc>
                <a:spcPct val="90000"/>
              </a:lnSpc>
            </a:pPr>
            <a:r>
              <a:rPr lang="ru-RU" sz="1500" dirty="0"/>
              <a:t>регламентирован приказом министерства здравоохранения и социального развития Самарской области от 02.12.2011 № 1970 (в ред. приказа министерства здравоохранения Самарской области от 15.08.2012 №140);</a:t>
            </a:r>
          </a:p>
          <a:p>
            <a:pPr>
              <a:lnSpc>
                <a:spcPct val="90000"/>
              </a:lnSpc>
            </a:pPr>
            <a:r>
              <a:rPr lang="ru-RU" sz="1500" dirty="0"/>
              <a:t>осуществляется с декабря 2011 по настоящее время; </a:t>
            </a:r>
          </a:p>
          <a:p>
            <a:pPr>
              <a:lnSpc>
                <a:spcPct val="90000"/>
              </a:lnSpc>
            </a:pPr>
            <a:r>
              <a:rPr lang="ru-RU" sz="1500" dirty="0"/>
              <a:t>периодичность предоставления информации – ежеквартально.</a:t>
            </a:r>
          </a:p>
          <a:p>
            <a:pPr>
              <a:lnSpc>
                <a:spcPct val="90000"/>
              </a:lnSpc>
            </a:pPr>
            <a:endParaRPr lang="ru-RU" sz="1400" dirty="0"/>
          </a:p>
          <a:p>
            <a:pPr marL="0" indent="0">
              <a:lnSpc>
                <a:spcPct val="90000"/>
              </a:lnSpc>
              <a:buNone/>
            </a:pPr>
            <a:endParaRPr lang="ru-RU" dirty="0" smtClean="0"/>
          </a:p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endParaRPr lang="ru-RU" sz="1300" dirty="0"/>
          </a:p>
          <a:p>
            <a:pPr>
              <a:lnSpc>
                <a:spcPct val="90000"/>
              </a:lnSpc>
            </a:pPr>
            <a:endParaRPr lang="ru-RU" sz="13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458" y="250702"/>
            <a:ext cx="2208486" cy="18075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194" y="2528261"/>
            <a:ext cx="1743014" cy="16089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6649" y="4875269"/>
            <a:ext cx="1800481" cy="123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6291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3"/>
          </p:nvPr>
        </p:nvSpPr>
        <p:spPr>
          <a:xfrm>
            <a:off x="587748" y="351757"/>
            <a:ext cx="6985793" cy="5759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900" dirty="0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Информация о работе отделений (кабинетов) неотложной медицинской помощи: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регламентирован приказом министерства здравоохранения Самарской области от 11.10.2012 №331;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осуществляется с октября 2012 по настоящее время;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периодичность предоставления информации – ежеквартально.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. Информация о работе отделений (кабинетов) неотложной медицинской помощи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детям: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регламентирован приказом министерства здравоохранения Самарской области от 24.06.2015 №22-н;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осуществляется с июня 2015 по настоящее время;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периодичность предоставления информации – ежеквартально.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8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Сведения об использовании медицинских свидетельств о рождении 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смерти: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регламентирован приказом министерства здравоохранения и социального развития Самарской области от 24.09.2009 №1916;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осуществляется с сентября 2009 по настоящее время;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периодичность предоставления информации – ежеквартально.</a:t>
            </a:r>
          </a:p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endParaRPr lang="ru-RU" sz="1400" dirty="0"/>
          </a:p>
          <a:p>
            <a:pPr marL="0" indent="0">
              <a:lnSpc>
                <a:spcPct val="90000"/>
              </a:lnSpc>
              <a:buNone/>
            </a:pPr>
            <a:endParaRPr lang="ru-RU" sz="1400" dirty="0"/>
          </a:p>
          <a:p>
            <a:pPr>
              <a:lnSpc>
                <a:spcPct val="90000"/>
              </a:lnSpc>
            </a:pP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3484" y="852583"/>
            <a:ext cx="2035121" cy="17400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148" y="3692394"/>
            <a:ext cx="1588168" cy="2179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64106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76633" y="331774"/>
            <a:ext cx="6984793" cy="5741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9. Сведения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 органов управления и учреждений здравоохранения Самарской области о достижении целевых значений индикаторов качества оказания медицинской  помощи по 6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нозологиям: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регламентирован приказом министерства здравоохранения и социального развития Самарской области от 23.04.2010 №769;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осуществляется с апреля 2010 по настоящее время;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периодичность предоставления информации – 2 раза в год.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10. Об оказании бесплатной юридической помощи в рамках государственной системы бесплатной юридической помощи: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регламентирован приказом министерства здравоохранения Самарской области от 26.08.2014    № 1201;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осуществляется с августа 2014 по настоящее время;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периодичность предоставления информации – ежеквартально.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11. Сводная информация о количестве пациентов, поступивших в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учреждения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 отравлениями наркотическими, психотропными веществами и неуточненными психотропными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средствами;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400" dirty="0"/>
              <a:t>регламентирован приказом министерства здравоохранения Самарской области </a:t>
            </a:r>
            <a:r>
              <a:rPr lang="ru-RU" sz="1400" dirty="0">
                <a:solidFill>
                  <a:schemeClr val="tx1"/>
                </a:solidFill>
              </a:rPr>
              <a:t>от  10.10.2014 №1486;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осуществлялся с октября 2014 по декабрь 2015;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периодичность предоставления информации – ежедневно.</a:t>
            </a:r>
          </a:p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577" y="549694"/>
            <a:ext cx="1826423" cy="16943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341" y="3123147"/>
            <a:ext cx="2077625" cy="1266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65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50334" y="225266"/>
            <a:ext cx="6984793" cy="57419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12. Ежемесячный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мониторинг по отравлениям с Т40 среди  взрослых и несовершеннолетних за 2015 год в сравнении с 2014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годом: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400" dirty="0"/>
              <a:t>регламентирован заданием министерства здравоохранения Самарской области в связи с запросом антинаркотической комиссии, приказом министерства здравоохранения Самарской области от 21.01.2016 №37;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осуществляется с </a:t>
            </a:r>
            <a:r>
              <a:rPr lang="ru-RU" sz="1400" dirty="0">
                <a:solidFill>
                  <a:schemeClr val="tx1"/>
                </a:solidFill>
              </a:rPr>
              <a:t>октября 2014 </a:t>
            </a:r>
            <a:r>
              <a:rPr lang="ru-RU" sz="1400" dirty="0"/>
              <a:t>по настоящее время;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периодичность предоставления информации – ежемесячно.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13. Мониторинг ситуации на рынке труда медицинских работников Самарской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области: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регламентирован приказами министерства здравоохранения Самарской области от 27.02.2015 №302, от 18.09.2015 № 1380;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осуществляется с февраля 2015 по настоящее время; </a:t>
            </a:r>
          </a:p>
          <a:p>
            <a:pPr>
              <a:lnSpc>
                <a:spcPct val="90000"/>
              </a:lnSpc>
            </a:pPr>
            <a:r>
              <a:rPr lang="ru-RU" sz="1400" dirty="0"/>
              <a:t>периодичность предоставления информации – ежемесячно, ежеквартально, за полугодие.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14. Сводная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годовая заявка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на медицинские иммунобиологические препараты в рамках национального календаря профилактических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прививок: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регламентирован письмом министерства здравоохранения Самарской области от 14.04.2014 №532, приказами министерства здравоохранения Самарской области от 19.08.2014 №1166, от 24.03.2015 №449;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осуществляется с апреля 2014 по настоящее время; </a:t>
            </a:r>
          </a:p>
          <a:p>
            <a:pPr>
              <a:lnSpc>
                <a:spcPct val="90000"/>
              </a:lnSpc>
            </a:pPr>
            <a:r>
              <a:rPr lang="ru-RU" sz="1400" dirty="0">
                <a:solidFill>
                  <a:schemeClr val="tx1"/>
                </a:solidFill>
              </a:rPr>
              <a:t>периодичность предоставления информации – 1 раз в год.</a:t>
            </a:r>
          </a:p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endParaRPr lang="ru-RU" sz="1400" dirty="0"/>
          </a:p>
          <a:p>
            <a:pPr>
              <a:lnSpc>
                <a:spcPct val="90000"/>
              </a:lnSpc>
            </a:pPr>
            <a:endParaRPr lang="ru-RU" sz="14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63" y="512546"/>
            <a:ext cx="1890830" cy="155448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717" y="2799110"/>
            <a:ext cx="2268430" cy="1551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7132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372" y="474698"/>
            <a:ext cx="8076292" cy="8077537"/>
          </a:xfrm>
          <a:prstGeom prst="rect">
            <a:avLst/>
          </a:prstGeom>
        </p:spPr>
        <p:txBody>
          <a:bodyPr wrap="square" lIns="89858" tIns="44929" rIns="89858" bIns="44929">
            <a:spAutoFit/>
          </a:bodyPr>
          <a:lstStyle/>
          <a:p>
            <a:pPr defTabSz="449290">
              <a:lnSpc>
                <a:spcPct val="15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15. Пилотный мониторинг мероприятий по снижению смертности в 2015: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письмом министерства здравоохранения Самарской области от 27.04.2015 № 30-15/271;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апреля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ежемесячно, ежеквартально, за полугодие, год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16.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Международная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деятельность: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письмом министерства здравоохранения Самарской области от 03.08.2015 №30-05-02/776;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осуществляется с августа 2015 по настоящее время;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отчеты - 2 раза в год, план - 1 раз в год.</a:t>
            </a:r>
          </a:p>
          <a:p>
            <a:pPr defTabSz="449290">
              <a:lnSpc>
                <a:spcPct val="15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17. Еженедельный мониторинг о проведенной вакцинации против гриппа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регламентирован письмом министерства здравоохранения Самарской области от 19.10.2015 №30-05-02/398;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осуществлялся с октября 2015 по ноябрь 2015; </a:t>
            </a: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периодичность предоставления информации – еженедельно</a:t>
            </a: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36968" indent="-336968"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defTabSz="449290">
              <a:lnSpc>
                <a:spcPct val="90000"/>
              </a:lnSpc>
              <a:spcBef>
                <a:spcPts val="983"/>
              </a:spcBef>
              <a:buClr>
                <a:schemeClr val="accent1"/>
              </a:buClr>
              <a:buSzPct val="80000"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353" y="1019531"/>
            <a:ext cx="1622344" cy="12304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425" y="3453105"/>
            <a:ext cx="1743575" cy="128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6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482</TotalTime>
  <Words>1720</Words>
  <Application>Microsoft Office PowerPoint</Application>
  <PresentationFormat>Лист A4 (210x297 мм)</PresentationFormat>
  <Paragraphs>183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Воздушный поток</vt:lpstr>
      <vt:lpstr>Отчет отдела подготовки информации МИАЦ за 2015 год </vt:lpstr>
      <vt:lpstr>Год создания отдела – 2002, с 01.03.2013 переименован в отдел подготовки информации.</vt:lpstr>
      <vt:lpstr>Основные направления деятельности отдела: </vt:lpstr>
      <vt:lpstr>Перечень мониторингов, осуществляемых отделом в 2015 году: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Сравнительный анализ запросов отдела подготовки информации.</vt:lpstr>
      <vt:lpstr>Презентация PowerPoint</vt:lpstr>
      <vt:lpstr>Презентация PowerPoint</vt:lpstr>
      <vt:lpstr>Презентация PowerPoint</vt:lpstr>
      <vt:lpstr>Сравнительный анализ мониторингов в отделе подготовки информации.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Сачков Александр Сергеевич</dc:creator>
  <cp:lastModifiedBy>Стрельникова Т.А.</cp:lastModifiedBy>
  <cp:revision>89</cp:revision>
  <dcterms:created xsi:type="dcterms:W3CDTF">2016-02-11T12:21:08Z</dcterms:created>
  <dcterms:modified xsi:type="dcterms:W3CDTF">2016-02-17T13:20:58Z</dcterms:modified>
</cp:coreProperties>
</file>