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0" r:id="rId3"/>
    <p:sldId id="327" r:id="rId4"/>
    <p:sldId id="328" r:id="rId5"/>
    <p:sldId id="329" r:id="rId6"/>
    <p:sldId id="299" r:id="rId7"/>
    <p:sldId id="264" r:id="rId8"/>
    <p:sldId id="313" r:id="rId9"/>
    <p:sldId id="311" r:id="rId10"/>
    <p:sldId id="331" r:id="rId11"/>
    <p:sldId id="266" r:id="rId12"/>
    <p:sldId id="316" r:id="rId13"/>
    <p:sldId id="274" r:id="rId14"/>
    <p:sldId id="314" r:id="rId15"/>
    <p:sldId id="315" r:id="rId16"/>
    <p:sldId id="322" r:id="rId17"/>
    <p:sldId id="301" r:id="rId18"/>
    <p:sldId id="324" r:id="rId19"/>
    <p:sldId id="325" r:id="rId20"/>
    <p:sldId id="332" r:id="rId21"/>
    <p:sldId id="319" r:id="rId22"/>
    <p:sldId id="292" r:id="rId23"/>
    <p:sldId id="297" r:id="rId24"/>
    <p:sldId id="317" r:id="rId25"/>
    <p:sldId id="318" r:id="rId26"/>
    <p:sldId id="305" r:id="rId27"/>
    <p:sldId id="275" r:id="rId28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167" autoAdjust="0"/>
  </p:normalViewPr>
  <p:slideViewPr>
    <p:cSldViewPr>
      <p:cViewPr>
        <p:scale>
          <a:sx n="84" d="100"/>
          <a:sy n="84" d="100"/>
        </p:scale>
        <p:origin x="-159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EC556-555D-4D4D-8A01-7906995F740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3C28307-873C-450C-AF9B-C5BF7FEBCA8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Федеральный уровень</a:t>
          </a:r>
        </a:p>
        <a:p>
          <a:r>
            <a:rPr lang="ru-RU" b="1" dirty="0" smtClean="0">
              <a:solidFill>
                <a:srgbClr val="002060"/>
              </a:solidFill>
            </a:rPr>
            <a:t>ФС ЕГИСЗ</a:t>
          </a:r>
          <a:endParaRPr lang="ru-RU" dirty="0"/>
        </a:p>
      </dgm:t>
    </dgm:pt>
    <dgm:pt modelId="{5DDD40C0-FD35-48FF-AD8F-59E4839D1FA8}" type="parTrans" cxnId="{7A391391-15ED-4E00-94DA-6BEE0BCD4308}">
      <dgm:prSet/>
      <dgm:spPr/>
      <dgm:t>
        <a:bodyPr/>
        <a:lstStyle/>
        <a:p>
          <a:endParaRPr lang="ru-RU"/>
        </a:p>
      </dgm:t>
    </dgm:pt>
    <dgm:pt modelId="{358C4BB4-5B86-4D40-942A-9CD4A40EC96F}" type="sibTrans" cxnId="{7A391391-15ED-4E00-94DA-6BEE0BCD4308}">
      <dgm:prSet/>
      <dgm:spPr/>
      <dgm:t>
        <a:bodyPr/>
        <a:lstStyle/>
        <a:p>
          <a:endParaRPr lang="ru-RU"/>
        </a:p>
      </dgm:t>
    </dgm:pt>
    <dgm:pt modelId="{2DBF2440-519D-48CC-AA82-B6C1FFC12E5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Региональный уровень </a:t>
          </a:r>
        </a:p>
        <a:p>
          <a:r>
            <a:rPr lang="ru-RU" b="1" dirty="0" smtClean="0">
              <a:solidFill>
                <a:srgbClr val="002060"/>
              </a:solidFill>
            </a:rPr>
            <a:t>(РС ЕГИСЗ)</a:t>
          </a:r>
          <a:endParaRPr lang="ru-RU" dirty="0"/>
        </a:p>
      </dgm:t>
    </dgm:pt>
    <dgm:pt modelId="{D486B87A-099E-4C01-9723-89645B96008C}" type="parTrans" cxnId="{EDD7FC6D-FB77-4403-861E-35FFC4F7D4AB}">
      <dgm:prSet/>
      <dgm:spPr/>
      <dgm:t>
        <a:bodyPr/>
        <a:lstStyle/>
        <a:p>
          <a:endParaRPr lang="ru-RU"/>
        </a:p>
      </dgm:t>
    </dgm:pt>
    <dgm:pt modelId="{65366159-425E-415B-9C14-5677D69ED28A}" type="sibTrans" cxnId="{EDD7FC6D-FB77-4403-861E-35FFC4F7D4AB}">
      <dgm:prSet/>
      <dgm:spPr/>
      <dgm:t>
        <a:bodyPr/>
        <a:lstStyle/>
        <a:p>
          <a:endParaRPr lang="ru-RU"/>
        </a:p>
      </dgm:t>
    </dgm:pt>
    <dgm:pt modelId="{65D3A6C9-6C11-451A-9C84-47F277C9414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ЛПУ	ЛПУ	ЛПУ</a:t>
          </a:r>
          <a:endParaRPr lang="en-US" b="1" dirty="0" smtClean="0">
            <a:solidFill>
              <a:srgbClr val="002060"/>
            </a:solidFill>
          </a:endParaRPr>
        </a:p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(МИС, управленческие системы, комплексные)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DCE7A371-F05F-483A-AE3A-4977D7E98AF2}" type="parTrans" cxnId="{7CB1862B-2A15-4AB2-9684-46804BCA0A68}">
      <dgm:prSet/>
      <dgm:spPr/>
      <dgm:t>
        <a:bodyPr/>
        <a:lstStyle/>
        <a:p>
          <a:endParaRPr lang="ru-RU"/>
        </a:p>
      </dgm:t>
    </dgm:pt>
    <dgm:pt modelId="{E99F11A7-DAEC-418F-B9FF-39358B1E5BD0}" type="sibTrans" cxnId="{7CB1862B-2A15-4AB2-9684-46804BCA0A68}">
      <dgm:prSet/>
      <dgm:spPr/>
      <dgm:t>
        <a:bodyPr/>
        <a:lstStyle/>
        <a:p>
          <a:endParaRPr lang="ru-RU"/>
        </a:p>
      </dgm:t>
    </dgm:pt>
    <dgm:pt modelId="{62640BF6-4B27-46CD-A1B2-D2D65E1D954E}" type="pres">
      <dgm:prSet presAssocID="{465EC556-555D-4D4D-8A01-7906995F7401}" presName="compositeShape" presStyleCnt="0">
        <dgm:presLayoutVars>
          <dgm:dir/>
          <dgm:resizeHandles/>
        </dgm:presLayoutVars>
      </dgm:prSet>
      <dgm:spPr/>
    </dgm:pt>
    <dgm:pt modelId="{1E9F2EA3-57E1-4F00-A4CD-EAB264B275B6}" type="pres">
      <dgm:prSet presAssocID="{465EC556-555D-4D4D-8A01-7906995F7401}" presName="pyramid" presStyleLbl="node1" presStyleIdx="0" presStyleCnt="1" custLinFactNeighborX="1675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</dgm:pt>
    <dgm:pt modelId="{3116B6C9-821D-40BF-898E-45B472A8D5B2}" type="pres">
      <dgm:prSet presAssocID="{465EC556-555D-4D4D-8A01-7906995F7401}" presName="theList" presStyleCnt="0"/>
      <dgm:spPr/>
    </dgm:pt>
    <dgm:pt modelId="{967C0A9A-36AB-406D-89DF-D3673C28B9E8}" type="pres">
      <dgm:prSet presAssocID="{C3C28307-873C-450C-AF9B-C5BF7FEBCA85}" presName="aNode" presStyleLbl="fgAcc1" presStyleIdx="0" presStyleCnt="3" custScaleX="101197" custLinFactNeighborX="-23632" custLinFactNeighborY="57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A68F5-F9A6-4A4C-9DE6-4CF5D9839E07}" type="pres">
      <dgm:prSet presAssocID="{C3C28307-873C-450C-AF9B-C5BF7FEBCA85}" presName="aSpace" presStyleCnt="0"/>
      <dgm:spPr/>
    </dgm:pt>
    <dgm:pt modelId="{CA510CF8-1799-41C6-B756-3B61555BA1FA}" type="pres">
      <dgm:prSet presAssocID="{2DBF2440-519D-48CC-AA82-B6C1FFC12E56}" presName="aNode" presStyleLbl="fgAcc1" presStyleIdx="1" presStyleCnt="3" custScaleX="148435" custLinFactY="4685" custLinFactNeighborX="-242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B9D6B-024C-4747-BED7-AFF3FAED0106}" type="pres">
      <dgm:prSet presAssocID="{2DBF2440-519D-48CC-AA82-B6C1FFC12E56}" presName="aSpace" presStyleCnt="0"/>
      <dgm:spPr/>
    </dgm:pt>
    <dgm:pt modelId="{3F67C0C7-33AF-4A17-A2D5-60B7B4613B9C}" type="pres">
      <dgm:prSet presAssocID="{65D3A6C9-6C11-451A-9C84-47F277C94148}" presName="aNode" presStyleLbl="fgAcc1" presStyleIdx="2" presStyleCnt="3" custScaleX="188058" custLinFactY="19431" custLinFactNeighborX="-248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3FD7B-E1AE-49D9-A1D0-4AA92F618522}" type="pres">
      <dgm:prSet presAssocID="{65D3A6C9-6C11-451A-9C84-47F277C94148}" presName="aSpace" presStyleCnt="0"/>
      <dgm:spPr/>
    </dgm:pt>
  </dgm:ptLst>
  <dgm:cxnLst>
    <dgm:cxn modelId="{7A391391-15ED-4E00-94DA-6BEE0BCD4308}" srcId="{465EC556-555D-4D4D-8A01-7906995F7401}" destId="{C3C28307-873C-450C-AF9B-C5BF7FEBCA85}" srcOrd="0" destOrd="0" parTransId="{5DDD40C0-FD35-48FF-AD8F-59E4839D1FA8}" sibTransId="{358C4BB4-5B86-4D40-942A-9CD4A40EC96F}"/>
    <dgm:cxn modelId="{EDD7FC6D-FB77-4403-861E-35FFC4F7D4AB}" srcId="{465EC556-555D-4D4D-8A01-7906995F7401}" destId="{2DBF2440-519D-48CC-AA82-B6C1FFC12E56}" srcOrd="1" destOrd="0" parTransId="{D486B87A-099E-4C01-9723-89645B96008C}" sibTransId="{65366159-425E-415B-9C14-5677D69ED28A}"/>
    <dgm:cxn modelId="{4098EB12-B20F-4136-91B4-0D1ECAC7489E}" type="presOf" srcId="{65D3A6C9-6C11-451A-9C84-47F277C94148}" destId="{3F67C0C7-33AF-4A17-A2D5-60B7B4613B9C}" srcOrd="0" destOrd="0" presId="urn:microsoft.com/office/officeart/2005/8/layout/pyramid2"/>
    <dgm:cxn modelId="{453F7B31-B066-47CF-ACEE-3ECC0CA92568}" type="presOf" srcId="{2DBF2440-519D-48CC-AA82-B6C1FFC12E56}" destId="{CA510CF8-1799-41C6-B756-3B61555BA1FA}" srcOrd="0" destOrd="0" presId="urn:microsoft.com/office/officeart/2005/8/layout/pyramid2"/>
    <dgm:cxn modelId="{41DEAFF2-8A7F-4677-BD9A-562C9C380851}" type="presOf" srcId="{465EC556-555D-4D4D-8A01-7906995F7401}" destId="{62640BF6-4B27-46CD-A1B2-D2D65E1D954E}" srcOrd="0" destOrd="0" presId="urn:microsoft.com/office/officeart/2005/8/layout/pyramid2"/>
    <dgm:cxn modelId="{7CB1862B-2A15-4AB2-9684-46804BCA0A68}" srcId="{465EC556-555D-4D4D-8A01-7906995F7401}" destId="{65D3A6C9-6C11-451A-9C84-47F277C94148}" srcOrd="2" destOrd="0" parTransId="{DCE7A371-F05F-483A-AE3A-4977D7E98AF2}" sibTransId="{E99F11A7-DAEC-418F-B9FF-39358B1E5BD0}"/>
    <dgm:cxn modelId="{81192FED-B441-4295-A034-938569286901}" type="presOf" srcId="{C3C28307-873C-450C-AF9B-C5BF7FEBCA85}" destId="{967C0A9A-36AB-406D-89DF-D3673C28B9E8}" srcOrd="0" destOrd="0" presId="urn:microsoft.com/office/officeart/2005/8/layout/pyramid2"/>
    <dgm:cxn modelId="{B4C39E23-64EA-4395-A84C-3B2E23AF381E}" type="presParOf" srcId="{62640BF6-4B27-46CD-A1B2-D2D65E1D954E}" destId="{1E9F2EA3-57E1-4F00-A4CD-EAB264B275B6}" srcOrd="0" destOrd="0" presId="urn:microsoft.com/office/officeart/2005/8/layout/pyramid2"/>
    <dgm:cxn modelId="{B8C6F4D1-EEEE-489F-B6A9-B0B928D5BDD5}" type="presParOf" srcId="{62640BF6-4B27-46CD-A1B2-D2D65E1D954E}" destId="{3116B6C9-821D-40BF-898E-45B472A8D5B2}" srcOrd="1" destOrd="0" presId="urn:microsoft.com/office/officeart/2005/8/layout/pyramid2"/>
    <dgm:cxn modelId="{1013487E-D955-403B-8C43-6DCBCE4362E3}" type="presParOf" srcId="{3116B6C9-821D-40BF-898E-45B472A8D5B2}" destId="{967C0A9A-36AB-406D-89DF-D3673C28B9E8}" srcOrd="0" destOrd="0" presId="urn:microsoft.com/office/officeart/2005/8/layout/pyramid2"/>
    <dgm:cxn modelId="{73C74744-555B-4DC8-88BE-74A015DC76CB}" type="presParOf" srcId="{3116B6C9-821D-40BF-898E-45B472A8D5B2}" destId="{2A8A68F5-F9A6-4A4C-9DE6-4CF5D9839E07}" srcOrd="1" destOrd="0" presId="urn:microsoft.com/office/officeart/2005/8/layout/pyramid2"/>
    <dgm:cxn modelId="{5800763F-9866-4FCE-8B69-5AE4F00747AC}" type="presParOf" srcId="{3116B6C9-821D-40BF-898E-45B472A8D5B2}" destId="{CA510CF8-1799-41C6-B756-3B61555BA1FA}" srcOrd="2" destOrd="0" presId="urn:microsoft.com/office/officeart/2005/8/layout/pyramid2"/>
    <dgm:cxn modelId="{CE2CC2A4-60B9-4263-B65C-C3C6157D2526}" type="presParOf" srcId="{3116B6C9-821D-40BF-898E-45B472A8D5B2}" destId="{2D3B9D6B-024C-4747-BED7-AFF3FAED0106}" srcOrd="3" destOrd="0" presId="urn:microsoft.com/office/officeart/2005/8/layout/pyramid2"/>
    <dgm:cxn modelId="{E7A808C9-1345-46D5-A5FD-47162BC4B974}" type="presParOf" srcId="{3116B6C9-821D-40BF-898E-45B472A8D5B2}" destId="{3F67C0C7-33AF-4A17-A2D5-60B7B4613B9C}" srcOrd="4" destOrd="0" presId="urn:microsoft.com/office/officeart/2005/8/layout/pyramid2"/>
    <dgm:cxn modelId="{3B49499F-5A69-44D1-92C2-55D0F7AD80BB}" type="presParOf" srcId="{3116B6C9-821D-40BF-898E-45B472A8D5B2}" destId="{43A3FD7B-E1AE-49D9-A1D0-4AA92F61852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951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0698" y="1"/>
            <a:ext cx="293951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C6A7-5A7E-4941-B9CF-609B8AA1480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3951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0698" y="9428711"/>
            <a:ext cx="293951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CD9B-A6C7-45D4-A73F-E2D44105C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55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23B4-042D-421A-83C2-4283469962C8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7F597-3ADF-4AD7-98C1-0DE7842A1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52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совещании в Казани, так же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ставилась задача по системе «Развитие принятия решений».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обещано  в ближайшие 1-2 года легализовать электронный документооборот в медицине.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7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Сервисы для граждан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выдача различных справок, оказание услуг с частичным либо полным применением информационных технологий.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идеале гражданин должен ходить в ЛПУ только для посещения врача или медицинского персонала (процедуры).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нас в регионе это: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Электронная регистратура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Диспетчерский пункт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Лист ожидания на ЭКО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Справки ГИБДД, УФМС (внедряется в работу до февраля)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Оповещение пациентов о стоимости лечения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62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Сервисы для граждан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выдача различных справок, оказание услуг с частичным либо полным применением информационных технологий.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идеале гражданин должен ходить в ЛПУ только для посещения врача или медицинского персонала (процедуры).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нас в регионе это: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Электронная регистратура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Диспетчерский пункт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Лист ожидания на ЭКО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Справки ГИБДД, УФМС (внедряется в работу до февраля)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Оповещение пациентов о стоимости лечения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6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Критерии настраиваются. Например, в данном случае даже если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хотя бы один из показателей отрицательный, то учреждение отмечено прозрачным значком.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Нанесены показатели по 3 учреждениям (ГП 15, ГП 6 и ГБ 10) по состоянию на 01.03.2015. В ГП 15 и ГП 6 в требуемом объеме на данный момент интеграция осуществлена по всем направлениям. Учреждений, которые осуществили интеграцию в полном объеме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включая описательную часть истории болезни, протоколы, экспертизы и т.п.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пока нет.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Есть возможность отображения отдельно</a:t>
            </a:r>
            <a:r>
              <a:rPr lang="ru-RU" baseline="0" dirty="0" smtClean="0"/>
              <a:t> учреждений здравоохранения, подведомственных МЗ СО, оказывающих АПП и отдельно с круглосуточным стационаром.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3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6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9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 фрагмент региональной ЕГИСЗ выглядит следующим образом.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Субъекты – участники информационного взаимодействия это: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-прежде всего гражданин, как потребитель информационных сервисов (как больной так и здоровый);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-медицинские организации, как  пользователи ИС (государственные, так и частные) с целью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управления бизнес-процессами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уровне организации;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-МЗ региона – орган исполнительной власти -, как пользователь  целью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управления бизнес-процессами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уровне региона (хотелось бы видеть за МЗ и главными внештатными специалистами активных постановщиков задач);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ТФОМС, как пользователь с целью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управления финансовыми потоками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региональном уровне (Сразу скажу, что имеется проблема, мешающая интеграции: это обмен с реестром застрахованных в ТФОМС и медицинскими реестрами МИАЦ);</a:t>
            </a:r>
          </a:p>
          <a:p>
            <a:pPr marL="171450" indent="-171450">
              <a:buFontTx/>
              <a:buChar char="-"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Хочу выделить отдельно информационную систему,  без которой невозможно  существование ЕГИСЗ, это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интеграционная (объединяющая) система - ВИШ.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конце прошлого года проведена ее существенная модернизация и сейчас она вводится в промышленную эксплуатацию.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Фактически ВИШ состоит из 2х взаимодополняющих модулей. Уровень интеграции  на сегодня около 80% МО (таблица) в рамках тех задач которые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поставлены.на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 год Процесс идет в плановом порядке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 существенная особенность модернизированной ВИШ помимо увеличения функции «транспорта», возможностью взаимодействия с федеральным сегментом ЕГИСЗ и разработки веб сервисов позволяющим взаимодействовать внутри региона в режиме он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это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возможностьведения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мастер-индекса ( уникальный для каждого гражданина код).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Ввод в промышленную эксплуатацию ВИШ достаточно сложный и многоэтапный процесс  большим числом участников. По сути, модернизированная система через несколько лет вытеснит полностью старую версию.</a:t>
            </a:r>
          </a:p>
          <a:p>
            <a:pPr marL="171450" indent="-171450">
              <a:buFontTx/>
              <a:buChar char="-"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компонентами регионального сегмента ЕГИСЗ являются 75 информационных систем,  из которых 46 – должны стать ГИС Самарской области. 11 из них уже определены Постановлениями Правительства СО (6 ГИС).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ГИС – это информационная система, созданная в соответствии с федеральным законодательством, законодательством Самарской области за счет средств областного бюджета органами исполнительной власти Самарской области, подведомственными им организациями в целях реализации полномочий органов исполнительной власти Самарской области и обеспечения обмена информацией между ними.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2013 году разработана региональная «Дорожная карта развития ИС», в которой ИС группируются по 3 уровням приоритетности.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ИС региона классифицируются по функционалу: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«Медицинские системы» для автоматизации медицинской деятельности (профилактики, диагностики, лечения, реабилитации). К ним относятся МИС, РАМИ, лабораторные информационные системы, телемедицинские системы и т.д.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 – это фундамент ЕГИСЗ, их в регионе 5 видов. Это системы, которые работают непосредственно в поликлиниках и стационарах (АС Поликлиника, АС Стационар). Исторически сложилось, что 95% рынка МИС это программы двух разработчиков МИАЦ и ООО ИМЦ.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 имеются еще 4 МИС других разработчиков: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Промед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на этой платформе разработан АС «Стационар» 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JEMYS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RusBITech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 –  ГБУЗ СОККД , ТГКБ№5, ТГБ №2 им. В.В.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Баныкина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Собственная разработка учреждения (КАИС «ВИЛАНТА») –  ТГКБ №1;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 ООО «Интерфейс» – ГБУЗ «Самарский областной центр по профилактике и борьбе со СПИД и инфекционными заболеваниями»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«Системы медицинского сервиса», которые автоматизируют сервисные бизнес-процессы, имеют некоторую «медицинскую» специфику, но в целом, являются стандартными. К ним относятся электронное расписание, управление очередями, диспетчеризация скорой помощи и т.д.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«Финансовые и офисные системы», необходимые для формирования финансовой и кадровой отчетности, используемые для планирования, бюджетирования, контроля выполнения поручений и т.д. Это документооборот, кадры, бухгалтерия, паспорт МУ.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C03F-F597-4C3A-B043-055E1FF612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2011 году была утверждена концепция ЕГИСЗ, в 2012-14 годах прошел 1 этап - этап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базовой информатизации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2015 год должен стать началом года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целом можно согласиться с оценкой  с единственной оговоркой, что считать за базовый этап информатизации т.к. каждый регион имеет разный уровень развития).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течении последних трех лет все регионы развивались по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своему сценарию и параллельно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федеральному сегменту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(имеется в иду как по темпам, так и по особенностям архитектуры ЕГИСЗ)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Обмен информации регионального и федерального уровней будет осуществляться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в части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необходимой для внутриведомственного взаимодействия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(ранее было «всю информацию» передавать на федеральный уровень)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Обмен с федеральным уровнем должен быть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региональный сегмент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не с каждой МО в отдельности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ранее предпочтение отдавалось прямому взаимодействию МО с Минздравом)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Регионы с высоким уровнем информатизации (а Самарская область к ним относится) будут и в дальнейшем идти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своему пути развития,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проводя интеграцию с федеральным уровнем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(хорошо, что сегодня это учитывается, т.к. переход с одних ИС на другие крайне затратный и сложный процесс даже в пределах ЛПУ. И всегда необходимо хорошо подумать, прежде чем переходить с одной системы на другую. Разработчики всегда «хвалят» свою систему, а на деле больше половина успеха это не сам продукт, а желание и организация работы)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 продолжаться процесс стандартизации в информационных системах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хочу сказать, что попытки стандартизации проводились в федеральным министерством постоянно, но до сегодняшнего дня пока не увенчались большими успехами – например, Письмо Минздрава России №18-1/10/2-8443 от 14.11.2013  по ЭМК).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5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Выводы: перед всеми  нами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2015 году и в ближайшие несколько лет: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и совершенствование интеграционных процессов.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Максимальное использование, имеющихся информационных систем - программных и технических средств.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пациент ориентированных электронных сервисов.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каждой из этих задач подразумевает комплекс мероприятий программно-технического и организационно-управленческого характера на всех уровнях: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уровне ЛПУ,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региональном уровне (МИАЦ);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федеральном уровне.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 заключении хотел бы сказать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что, процессы информатизации – это инновационные процессы. Потому что каждая информационная система уникальна и ее ранее никто не создавал. Самарской области повезло и у нас имеется масса положительный примеров успешной информатизации в конкретном МО. </a:t>
            </a:r>
          </a:p>
          <a:p>
            <a:r>
              <a:rPr lang="ru-RU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Примеры: </a:t>
            </a:r>
          </a:p>
          <a:p>
            <a:r>
              <a:rPr lang="ru-RU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всех них  составляющими компонентами успеха стало: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Желание и профессионализм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Воля руководителя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Командная работа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 дело за регионом в целом вместе со всей командой.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Коллеги  «Дерево целей»- важнейший принцип решения задач по вертикале взаимодействия и  важнейшая составляющая успеха.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Общие задачи и цели построения ЕГИСЗ обозначенные на совещании МЗРФ подразумевают, в свою очередь целый комплекс задач на региональном уровне исходя из особенностей регионального фрагмента ЕГИСЗ, на уровне ЛПУ в зависимости от развития информационных технологий в ЛПУ определяются свои цели и задачи.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совещании осуждался и предлагаемый источник финансирования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развития информационных технологий - это включение их в тариф ОМС.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Хочу отметить что, переход с этого года полностью на одноканальное финансирование предполагает прозрачность и эффективное расходование бюджета, что в свою очередь повышает значимость информатизации, как важного инструмента в «умелых руках».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выступления представителей 16 регионов можно сделать вывод, что Самарская область входит в число лидеров по информатизации в ПФО, вместе с Татарстаном и Пермским краем.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Конечно, у каждого из регионов свои особенности архитектуры ЕГИСЗ и  свои сильные и слабые стороны.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архитектуре и особенностям ЕГИСЗ Татарстана и Самарской области похожи – т.к. исторически развивались из МИС разных разработчиков и в различных МО имеются различный уровень информатизации. При этом, необходимо отметить различия по направлениям развития: в частности у Татарстана практически не развивается ИЭМК (ВИШ), в тоже время  они больше преуспели в организации телемедицинских консультаций. У нас для этого имеются все возможности.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1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Сервисы для граждан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выдача различных справок, оказание услуг с частичным либо полным применением информационных технологий.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идеале гражданин должен ходить в ЛПУ только для посещения врача или медицинского персонала (процедуры).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нас в регионе это: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Электронная регистратура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Диспетчерский пункт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Лист ожидания на ЭКО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Справки ГИБДД, УФМС (внедряется в работу до февраля)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Оповещение пациентов о стоимости лечения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F597-3ADF-4AD7-98C1-0DE7842A1A1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6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34834A-AED4-49C8-AC8B-23443D19E5A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7D7BF8-9C9F-4348-B675-091BF3B97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420888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Региональный </a:t>
            </a:r>
            <a:r>
              <a:rPr lang="ru-RU" sz="4800" b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фрагмент </a:t>
            </a:r>
            <a:r>
              <a:rPr lang="ru-RU" sz="4800" b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ЕГИСЗ: </a:t>
            </a:r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ц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ели, задачи на 2015 год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644404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2015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8"/>
          <a:stretch>
            <a:fillRect/>
          </a:stretch>
        </p:blipFill>
        <p:spPr bwMode="auto">
          <a:xfrm>
            <a:off x="251520" y="465007"/>
            <a:ext cx="2067673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5580112" y="5805264"/>
            <a:ext cx="3528392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Директор МИАЦ </a:t>
            </a:r>
          </a:p>
          <a:p>
            <a:pPr algn="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С.Г.</a:t>
            </a:r>
            <a:r>
              <a:rPr lang="en-US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Сорокин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14" y="-27384"/>
            <a:ext cx="8964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«ДЕРЕВО  ЦЕЛЕЙ (задач)»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550" y="54915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2379971"/>
              </p:ext>
            </p:extLst>
          </p:nvPr>
        </p:nvGraphicFramePr>
        <p:xfrm>
          <a:off x="683568" y="836712"/>
          <a:ext cx="7776864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65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04864"/>
            <a:ext cx="900563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Электронная регистратура </a:t>
            </a:r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Диспетчерский пункт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Листы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ожидания на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ЭКО и на ВМП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Медицинские справки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(сейчас ГИБДД, УФМС  в конце 2015 - направления в бюро медико-социальной экспертизы)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Оповещение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пациентов о стоимости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лечения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Дистанционные методы диагностики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Комплекс мероприятий по «Открытому здравоохранению»: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независимая оценка деятельности ЛПУ;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- сайты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медицинских организаций и региональные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ресурсы;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- система обращений граждан;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- система работы в социальных сетях;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550" y="-27384"/>
            <a:ext cx="8141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Мероприятия: СЕРВИСЫ ДЛЯ ГРАЖДАН</a:t>
            </a:r>
            <a:endParaRPr lang="ru-RU" sz="3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54915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445" y="912094"/>
            <a:ext cx="86456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это выдача различных справок, оказание услуг с частичным либо полным применением информационных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технологий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924944"/>
            <a:ext cx="373973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536504" cy="375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550" y="54915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9" descr="МИАЦ - Главна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0674" y="-27384"/>
            <a:ext cx="5593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500" b="1" dirty="0">
                <a:solidFill>
                  <a:srgbClr val="FF0000"/>
                </a:solidFill>
                <a:latin typeface="Calibri" panose="020F0502020204030204" pitchFamily="34" charset="0"/>
              </a:rPr>
              <a:t>СЕРВИСЫ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04151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-27384"/>
            <a:ext cx="9036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Мероприятия: СЕРВИСЫ ДЛЯ ВРАЧЕЙ и МО</a:t>
            </a:r>
            <a:endParaRPr lang="ru-RU" sz="3500" dirty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54915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052736"/>
            <a:ext cx="86765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Электронная медицинская карта и история болезни (ЭМК)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Обновление регламента выставления счетов в ТФОМС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Управление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потоками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пациентов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Диспетчеризация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санитарного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транспорта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Телемедицинские консультации и 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Работа в системе «Паспорт», «Кадры», «РАЛИС»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Работа с реестрами льготников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Работа в АС «Смертность»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Работа в ГИС «Регистр медицинских справок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Электронный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документооборот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Электронный рецепт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Комплекс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мероприятий по интеграции информационных систем, ресурсов, баз как на отраслевом (региональном и федеральном), так и межведомственном (ГИБДД, УФМС, ТФОМС)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уровнях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13" y="2924944"/>
            <a:ext cx="9005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6365"/>
            <a:ext cx="8928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Мероприятия: интеграционные процессы</a:t>
            </a:r>
          </a:p>
          <a:p>
            <a:pPr algn="r"/>
            <a:r>
              <a:rPr lang="ru-RU" sz="3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 01.03.15 </a:t>
            </a:r>
            <a:endParaRPr lang="ru-RU" sz="3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548680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504" y="473298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302" y="980728"/>
            <a:ext cx="8645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08390"/>
              </p:ext>
            </p:extLst>
          </p:nvPr>
        </p:nvGraphicFramePr>
        <p:xfrm>
          <a:off x="395537" y="1124744"/>
          <a:ext cx="8352927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5"/>
                <a:gridCol w="5328592"/>
                <a:gridCol w="1296144"/>
                <a:gridCol w="1224136"/>
              </a:tblGrid>
              <a:tr h="354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234" marR="592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Направления интеграции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234" marR="592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ЕД.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234" marR="592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234" marR="59234" marT="0" marB="0"/>
                </a:tc>
              </a:tr>
              <a:tr h="5262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234" marR="592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Талон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амбулаторного пациента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Карта выбывшего из стационара 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Регистр территориальных льготников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Скорая медицинская помощь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Вакцинопрофилактика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Наркозависимые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Листки нетрудоспособности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Незастрахованные пациенты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Всего ГБУЗ подключившихся  к ВИШ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них в полном объёме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(включая описательную часть истории болезни, протоколы, экспертизы и т.д.)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Медицинские организации других форм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собственности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234" marR="592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99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91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71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33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32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102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6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108 из 111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 из 111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234" marR="592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93,4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96,9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90,6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78,4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78,3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97,3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234" marR="592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-27384"/>
            <a:ext cx="8501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Условия для успешной информатизации: </a:t>
            </a:r>
            <a:endParaRPr lang="ru-RU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54915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445" y="912094"/>
            <a:ext cx="8645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46341"/>
            <a:ext cx="8460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Максимальное </a:t>
            </a: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использование информационных систем и технических средств в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МО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Наличие </a:t>
            </a: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в МО четкого плана развития информационных технологий (локальных сетей, тех. средств, сопровождения и т.д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.)</a:t>
            </a:r>
          </a:p>
          <a:p>
            <a:pPr marL="457200" indent="-45720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Наличие </a:t>
            </a: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квалифицированной и оптимальной в соответствии задач 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IT</a:t>
            </a: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-службы в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МО</a:t>
            </a:r>
          </a:p>
          <a:p>
            <a:pPr marL="457200" indent="-45720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100</a:t>
            </a: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% первичного ввода достоверной информации в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систему</a:t>
            </a:r>
          </a:p>
          <a:p>
            <a:pPr marL="457200" indent="-45720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Соблюдение принципа </a:t>
            </a: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«один ввод информации -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многократное использование»</a:t>
            </a:r>
          </a:p>
          <a:p>
            <a:pPr marL="457200" indent="-45720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Оптимизация </a:t>
            </a: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управленческих процессов, т.е. бизнес процессы в медицине и информационных технологиях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синхронизированы</a:t>
            </a:r>
            <a:endParaRPr lang="ru-RU" sz="26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424936" cy="954107"/>
          </a:xfr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Региональный уровень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Постановление Правительства Самарской области от 27 ноября 2013 г. N 674 «Об утверждении государственной программы Самарской области «Развитие здравоохранения в Самарской области" на 2014 - 2018 годы)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85029"/>
              </p:ext>
            </p:extLst>
          </p:nvPr>
        </p:nvGraphicFramePr>
        <p:xfrm>
          <a:off x="251520" y="1635305"/>
          <a:ext cx="8784976" cy="51094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4056"/>
                <a:gridCol w="2808312"/>
                <a:gridCol w="792088"/>
                <a:gridCol w="504056"/>
                <a:gridCol w="576064"/>
                <a:gridCol w="3600400"/>
              </a:tblGrid>
              <a:tr h="17242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 rowSpan="3">
                  <a:txBody>
                    <a:bodyPr/>
                    <a:lstStyle/>
                    <a:p>
                      <a:pPr indent="260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 (индикатора) Подпрограммы</a:t>
                      </a:r>
                    </a:p>
                    <a:p>
                      <a:pPr indent="260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 gridSpan="3">
                  <a:txBody>
                    <a:bodyPr/>
                    <a:lstStyle/>
                    <a:p>
                      <a:pPr indent="17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Значение показателя (индикатора)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7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2014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7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Примечание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 anchor="ctr"/>
                </a:tc>
              </a:tr>
              <a:tr h="202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план </a:t>
                      </a:r>
                      <a:endParaRPr lang="ru-RU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indent="17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факт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</a:tr>
              <a:tr h="82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1.1.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marR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Доля врачей, постоянно работающих с медицинскими информационными системами учреждений здравоохранения Самарской области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25,0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52,4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Количество АРМ медицинского персонала, на 01.01.2014 составляло 9306 ед. (по сведениям ЛПУ), а количество медицинского персонала, в подведомственных учреждениях – 35 527 чел. Соответственно процент оснащенности, с учетом двусменной работы – 52,4%.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</a:tr>
              <a:tr h="989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1.2.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marR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Доля автоматизированных рабочих мест учреждений здравоохранения Самарской области, подключенных к региональному фрагменту Единой государственной информационной системы в сфере здравоохранения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31,0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100,0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Все учреждения, подведомственные МЗ СО, подключены к РС ЕГИС (в части региональных АС «Кадры МУ» и «Паспорт МУ»). 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</a:tr>
              <a:tr h="82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1.3.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marR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Доля пациентов, на которых заведены электронные медицинские карты</a:t>
                      </a:r>
                    </a:p>
                    <a:p>
                      <a:pPr marR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50,0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100,0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 расчетах использовались ЭМК пациентов, которым оказаны услуги по ОМС, в объеме сведений </a:t>
                      </a:r>
                      <a:r>
                        <a:rPr lang="ru-RU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тит.листа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талон амбулаторного пациента и/или карты выбывшего из стационара.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</a:tr>
              <a:tr h="65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1.4.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marR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Доля пациентов, воспользовавшихся электронной записью на прием к врачу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6,9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4,4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Данные на основании статистики «Электронная регистратура» (общее кол-во принятых пациентов в СО к кол-ву пациентов принятых врачом по предварительной регистрации в электронном виде)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</a:tr>
              <a:tr h="989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1.5.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marR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Доля государственных учреждений здравоохранения Самарской области, использующих обмен </a:t>
                      </a:r>
                      <a:r>
                        <a:rPr lang="ru-RU" sz="1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телемедицинскими</a:t>
                      </a: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данными, в общем количестве государственных учреждений здравоохранения Самарской области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18,75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18,75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Из 112 учреждений 21 учреждение использует обмен телемедицинскими данными (РАМИ и ТМП)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16" marR="14716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9730" y="-27384"/>
            <a:ext cx="86542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Целевые показатели информатизации в регионе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54915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9" descr="МИАЦ - Глав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48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12967" cy="5400600"/>
          </a:xfrm>
        </p:spPr>
        <p:txBody>
          <a:bodyPr>
            <a:normAutofit fontScale="70000" lnSpcReduction="20000"/>
          </a:bodyPr>
          <a:lstStyle/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сервиса «Электронная регистратура Самарской области» (ЭР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Телемедицинские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консультации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Использование в работе ПО СВАН: «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Стационар»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Внедрение АС «Вакцинопрофилактика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Соблюдение сроков ввода бланков медицинских свидетельств о смерти в АС «Смертность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Использование в ЛПУ сервиса «Диспетчерский пункт» (ДП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Мониторинги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Эксплуатация АС «Паспорт МУ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Регистр прикрепленного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населения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Использование ГИС «Регистр медицинских справок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Сайты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ЛПУ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Мониторинг подключения к внутриведомственной интеграционной шине (ВИШ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727075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Мониторинг показателя «Среднее время ожидания пациентом приема врача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444" y="44624"/>
            <a:ext cx="8676556" cy="553998"/>
          </a:xfrm>
          <a:effectLst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indent="0" algn="r">
              <a:buNone/>
            </a:pP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Целевые показатели информатизации в регионе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621159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МИАЦ - Глав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404664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9939" y="836712"/>
            <a:ext cx="302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Уровень ЛПУ </a:t>
            </a:r>
          </a:p>
        </p:txBody>
      </p:sp>
    </p:spTree>
    <p:extLst>
      <p:ext uri="{BB962C8B-B14F-4D97-AF65-F5344CB8AC3E}">
        <p14:creationId xmlns:p14="http://schemas.microsoft.com/office/powerpoint/2010/main" val="4688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16024"/>
            <a:ext cx="9144000" cy="62068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r">
              <a:buNone/>
            </a:pPr>
            <a:r>
              <a:rPr lang="ru-RU" altLang="ru-RU" sz="28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Г</a:t>
            </a:r>
            <a:r>
              <a:rPr lang="ru-RU" altLang="ru-RU" sz="28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еоинформационная</a:t>
            </a:r>
            <a:r>
              <a:rPr lang="ru-RU" altLang="ru-RU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система </a:t>
            </a:r>
            <a:br>
              <a:rPr lang="ru-RU" altLang="ru-RU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ИНФОРМАТИЗАЦИИ</a:t>
            </a:r>
            <a:endParaRPr lang="ru-RU" alt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179312" y="980728"/>
            <a:ext cx="8964687" cy="1584176"/>
          </a:xfrm>
        </p:spPr>
        <p:txBody>
          <a:bodyPr>
            <a:noAutofit/>
          </a:bodyPr>
          <a:lstStyle/>
          <a:p>
            <a:pPr marL="622300" indent="-62230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Еженедельные и ежемесячные мониторинги по основным вопросам информатизации в ЛПУ. 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Еженедельные мониторинги обсуждаются на информационных советах, ежемесячные доводятся до МЗ и публикуются на сайте МИАЦ 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http://medlan.samara.ru/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76180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54530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3" y="2708920"/>
            <a:ext cx="8785945" cy="407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08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16024"/>
            <a:ext cx="8460432" cy="62068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ru-RU" altLang="ru-RU" sz="28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Геоинформационная</a:t>
            </a:r>
            <a:r>
              <a:rPr lang="ru-RU" altLang="ru-RU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система </a:t>
            </a:r>
            <a:br>
              <a:rPr lang="ru-RU" altLang="ru-RU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ИНФОРМАТИЗАЦИИ</a:t>
            </a:r>
            <a:endParaRPr lang="ru-RU" alt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550" y="76180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54530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3" y="1412776"/>
            <a:ext cx="874792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3923928" y="2636912"/>
            <a:ext cx="2232248" cy="111612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04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50" y="-27384"/>
            <a:ext cx="815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Основная нормативно-правовая база</a:t>
            </a:r>
            <a:endParaRPr lang="ru-RU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550" y="580406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899" y="776019"/>
            <a:ext cx="872961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Федеральный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закон от 21.11.2011 N 323-ФЗ "Об основах охраны здоровья граждан в Российской Федерации" </a:t>
            </a:r>
            <a:endParaRPr lang="ru-RU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Федеральный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закон от 27.07.2006 N 149-ФЗ "Об информации, информационных технологиях и о защите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информации«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Приказ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Минздравсоцразвития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России от 28.04.2011 N 364 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«Об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утверждении Концепции создания единой государственной информационной системы в сфере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здравоохранения»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Концепция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региональной информатизации, утв. распоряжением Правительства РФ от 29.12.2014 №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2769-р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Постановление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Правительства РФ от 15.04.2014 N 294 "Об утверждении государственной программы Российской Федерации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«Развитие здравоохранения»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Постановление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Правительства Самарской области от 27.11.2013 N 674 "Об утверждении государственной программы Самарской области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«Развитие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здравоохранения в Самарской области" на 2014 - 2018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годы»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Приказ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ФФОМС от 07.04.2011 N 79 (ред. от 26.12.2013) "Об утверждении Общих принципов построения и функционирования информационных систем и порядка информационного взаимодействия в сфере обязательного медицинского страхования"</a:t>
            </a:r>
          </a:p>
        </p:txBody>
      </p:sp>
    </p:spTree>
    <p:extLst>
      <p:ext uri="{BB962C8B-B14F-4D97-AF65-F5344CB8AC3E}">
        <p14:creationId xmlns:p14="http://schemas.microsoft.com/office/powerpoint/2010/main" val="16926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9064" y="-99392"/>
            <a:ext cx="8424936" cy="1015663"/>
          </a:xfr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Организационно-управленческая структура развития </a:t>
            </a:r>
            <a:r>
              <a:rPr lang="ru-RU" sz="3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ИТ </a:t>
            </a: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 здравоохранении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1451"/>
              </p:ext>
            </p:extLst>
          </p:nvPr>
        </p:nvGraphicFramePr>
        <p:xfrm>
          <a:off x="179513" y="1412776"/>
          <a:ext cx="8856983" cy="534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597602"/>
                <a:gridCol w="3377663"/>
                <a:gridCol w="3377663"/>
              </a:tblGrid>
              <a:tr h="51983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Уровень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Структура (блок)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5075">
                <a:tc gridSpan="2"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Медицинский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(постановщики задач, пользователи) 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IT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(организаторы  и исполнители)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530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МЗ РФ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Ответственные руководители и специалисты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Департамент информационных технологий и связи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530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МЗ СО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Ответственные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руководители и специалисты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Управление информационных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технологий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744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МИАЦ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(Оператор ИС)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Кураторы ИС, 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специалисты (интеграторы)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530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МО СО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Ответственные за информатизацию и руководители по направлениям </a:t>
                      </a:r>
                    </a:p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IT </a:t>
                      </a:r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служба 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(специалисты)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550" y="905817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9" descr="МИАЦ - Глав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689322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0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O:\Молякова\от Серебрянской\фотографии_ИС\IMG_67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18246" b="5724"/>
          <a:stretch/>
        </p:blipFill>
        <p:spPr bwMode="auto">
          <a:xfrm>
            <a:off x="3814859" y="3501008"/>
            <a:ext cx="5222899" cy="30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216024"/>
            <a:ext cx="8460432" cy="62068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r"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ОРГАНИЗАЦИОННЫЕ МЕРОПРИЯТИЯ ПО ИНФОРМАТИЗАЦИИ</a:t>
            </a:r>
            <a:endParaRPr lang="ru-RU" alt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9144000" cy="576064"/>
          </a:xfrm>
        </p:spPr>
        <p:txBody>
          <a:bodyPr>
            <a:normAutofit/>
          </a:bodyPr>
          <a:lstStyle/>
          <a:p>
            <a:pPr marL="533400" indent="-533400" algn="ctr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Информационные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Советы МИАЦ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(еженедельно, среда 10.00)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76180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9" descr="МИАЦ - Главна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54530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O:\Молякова\от Серебрянской\ИС_13 августа\IMG_18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1" b="4542"/>
          <a:stretch/>
        </p:blipFill>
        <p:spPr bwMode="auto">
          <a:xfrm>
            <a:off x="1427509" y="2114669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Зотова\IMG_208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12523" b="3665"/>
          <a:stretch/>
        </p:blipFill>
        <p:spPr bwMode="auto">
          <a:xfrm>
            <a:off x="467444" y="3789040"/>
            <a:ext cx="2976189" cy="2176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9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:\Зотова\Входящие\от Катруша\фото ОМЦ\22012015\20150122_122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7775" y="4221088"/>
            <a:ext cx="3717704" cy="22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9087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ctr">
              <a:spcBef>
                <a:spcPts val="0"/>
              </a:spcBef>
              <a:buClr>
                <a:srgbClr val="FF0000"/>
              </a:buClr>
              <a:buFont typeface="+mj-lt"/>
              <a:buAutoNum type="arabicPeriod" startAt="3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Учебный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центр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МИАЦ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88620" indent="-342900" algn="ctr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2014 год проучено порядка 400 человек по 16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темам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216024"/>
            <a:ext cx="8460432" cy="62068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r"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ОРГАНИЗАЦИОННЫЕ МЕРОПРИЯТИЯ ПО ИНФОРМАТИЗАЦИИ</a:t>
            </a:r>
            <a:endParaRPr lang="ru-RU" alt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76180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54530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:\Зотова\Входящие\от Катруша\фото ОМЦ\22012015\20150122_122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3" y="1801559"/>
            <a:ext cx="5472709" cy="328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537321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Проводится тестирование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руководителей  МО 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35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O:\Зотова\техслужба\IMG_44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1" r="11803"/>
          <a:stretch/>
        </p:blipFill>
        <p:spPr bwMode="auto">
          <a:xfrm flipH="1">
            <a:off x="5779465" y="4077072"/>
            <a:ext cx="29056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:\Зотова\техслужба\IMG_4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15886" r="5180"/>
          <a:stretch/>
        </p:blipFill>
        <p:spPr bwMode="auto">
          <a:xfrm>
            <a:off x="611560" y="4077072"/>
            <a:ext cx="2818649" cy="193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216024"/>
            <a:ext cx="8460432" cy="62068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r"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ОРГАНИЗАЦИОННЫЕ МЕРОПРИЯТИЯ ПО ИНФОРМАТИЗАЦИИ</a:t>
            </a:r>
            <a:endParaRPr lang="ru-RU" alt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76180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МИАЦ - Главна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54530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55322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7883" y="1124744"/>
            <a:ext cx="90206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rgbClr val="FF0000"/>
              </a:buClr>
              <a:buFont typeface="+mj-lt"/>
              <a:buAutoNum type="arabicPeriod" startAt="4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Служба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технической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поддержки </a:t>
            </a:r>
          </a:p>
          <a:p>
            <a:pPr algn="ctr">
              <a:spcBef>
                <a:spcPts val="0"/>
              </a:spcBef>
              <a:buClr>
                <a:srgbClr val="FF0000"/>
              </a:buClr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(с января 2014 года зарегистрировано </a:t>
            </a:r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18 119 обращений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(75-80 обращений в день), из них большая часть консультационного характера)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63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836712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r"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ОРГАНИЗАЦИОННЫЕ МЕРОПРИЯТИЯ ПО ИНФОРМАТИЗАЦИИ</a:t>
            </a:r>
            <a:endParaRPr lang="ru-RU" alt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76180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МИАЦ - Глав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54530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medlan.samara.ru/sites/default/files/upload_files/upload_files/IMG_3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3555" r="15152" b="20875"/>
          <a:stretch/>
        </p:blipFill>
        <p:spPr bwMode="auto">
          <a:xfrm>
            <a:off x="6724957" y="1484784"/>
            <a:ext cx="2287241" cy="43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80728"/>
            <a:ext cx="67249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rgbClr val="FF0000"/>
              </a:buClr>
              <a:buFont typeface="+mj-lt"/>
              <a:buAutoNum type="arabicPeriod" startAt="5"/>
            </a:pP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Конкурс 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 информатизации ЛПУ </a:t>
            </a:r>
            <a:endParaRPr lang="ru-RU" sz="2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buClr>
                <a:srgbClr val="FF0000"/>
              </a:buClr>
            </a:pPr>
            <a:endParaRPr lang="ru-RU" sz="2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buClr>
                <a:srgbClr val="FF0000"/>
              </a:buClr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2013 г. - «IT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ДОСТИЖЕНИЕ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 (30 ЛПУ) </a:t>
            </a:r>
          </a:p>
          <a:p>
            <a:pPr algn="ctr">
              <a:spcBef>
                <a:spcPts val="0"/>
              </a:spcBef>
              <a:buClr>
                <a:srgbClr val="FF0000"/>
              </a:buClr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2014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-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«IT ПРОРЫВ» (27 ЛПУ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algn="ctr">
              <a:spcBef>
                <a:spcPts val="0"/>
              </a:spcBef>
              <a:buClr>
                <a:srgbClr val="FF0000"/>
              </a:buClr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2015 год -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«IT ИНТЕГРАЦИЯ»</a:t>
            </a:r>
          </a:p>
        </p:txBody>
      </p:sp>
      <p:pic>
        <p:nvPicPr>
          <p:cNvPr id="4098" name="Picture 2" descr="O:\Зотова\Презентации\Сорокин С.Г\3.12.14\IMG_36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81128"/>
            <a:ext cx="375975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otovaOV\Pictures\конкурс\IMG_72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/>
          <a:stretch/>
        </p:blipFill>
        <p:spPr bwMode="auto">
          <a:xfrm>
            <a:off x="0" y="3212976"/>
            <a:ext cx="3308109" cy="19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otovaOV\Pictures\Конкурс 3.12.14\IMG_34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9315" r="9881" b="19783"/>
          <a:stretch/>
        </p:blipFill>
        <p:spPr bwMode="auto">
          <a:xfrm>
            <a:off x="3851920" y="2708920"/>
            <a:ext cx="2447149" cy="175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8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095127"/>
            <a:ext cx="902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rgbClr val="FF0000"/>
              </a:buClr>
              <a:buFont typeface="+mj-lt"/>
              <a:buAutoNum type="arabicPeriod" startAt="6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Создана «Отраслевая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площадка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инвесторов»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площадка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ГЧП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216024"/>
            <a:ext cx="8460432" cy="62068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r"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ОРГАНИЗАЦИОННЫЕ МЕРОПРИЯТИЯ ПО ИНФОРМАТИЗАЦИИ</a:t>
            </a:r>
            <a:endParaRPr lang="ru-RU" alt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76180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МИАЦ - Глав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54530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O:\Зотова\Круглый стол\Круглый стол\рабочая\20141119_на печать\Банн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" y="1722542"/>
            <a:ext cx="2784872" cy="393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21003" r="13520" b="15012"/>
          <a:stretch/>
        </p:blipFill>
        <p:spPr bwMode="auto">
          <a:xfrm>
            <a:off x="5868265" y="3801230"/>
            <a:ext cx="3137873" cy="207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t="21428" r="14302" b="14711"/>
          <a:stretch/>
        </p:blipFill>
        <p:spPr bwMode="auto">
          <a:xfrm>
            <a:off x="3093626" y="4680447"/>
            <a:ext cx="2911355" cy="19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15816" y="1941800"/>
            <a:ext cx="62281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данный момент на Площадке размещены 21 проект на общую сумму порядка 2 млрд руб.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Ведется работа по 8 проектам на различных стадиях реализации (400 млн руб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.).</a:t>
            </a:r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92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5689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нформатизации здравоохранения - тема </a:t>
            </a:r>
            <a:r>
              <a:rPr lang="ru-RU" dirty="0">
                <a:solidFill>
                  <a:srgbClr val="002060"/>
                </a:solidFill>
              </a:rPr>
              <a:t>становится все более и более важной для </a:t>
            </a:r>
            <a:r>
              <a:rPr lang="ru-RU" dirty="0" smtClean="0">
                <a:solidFill>
                  <a:srgbClr val="002060"/>
                </a:solidFill>
              </a:rPr>
              <a:t>медицины и </a:t>
            </a:r>
            <a:r>
              <a:rPr lang="ru-RU" dirty="0">
                <a:solidFill>
                  <a:srgbClr val="002060"/>
                </a:solidFill>
              </a:rPr>
              <a:t>это направление </a:t>
            </a:r>
            <a:r>
              <a:rPr lang="ru-RU" dirty="0" smtClean="0">
                <a:solidFill>
                  <a:srgbClr val="002060"/>
                </a:solidFill>
              </a:rPr>
              <a:t>находится на контроле федерального Минздрава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Задачей 2015г. является проведение тотальной информатизации и выравнивание уровня внедрений учрежденческих систем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Важнейшим условием информатизации является активное участие в этом процессе руководителей и специалистов здравоохранения, как постановщиков задач и пользователей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Считается  </a:t>
            </a:r>
            <a:r>
              <a:rPr lang="ru-RU" dirty="0">
                <a:solidFill>
                  <a:srgbClr val="002060"/>
                </a:solidFill>
              </a:rPr>
              <a:t>позитивным, что рынок ИТ-интеграторов представлен сразу несколькими компаниями, предлагаемые ими продукты имеют несколько разные приоритеты своего развития. Это создает необходимые для конкуренции и совершенствования условия. 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Уточнение </a:t>
            </a:r>
            <a:r>
              <a:rPr lang="ru-RU" dirty="0">
                <a:solidFill>
                  <a:srgbClr val="002060"/>
                </a:solidFill>
              </a:rPr>
              <a:t>приоритетов информатизации здравоохранения региона ведется </a:t>
            </a:r>
            <a:r>
              <a:rPr lang="ru-RU" dirty="0" smtClean="0">
                <a:solidFill>
                  <a:srgbClr val="002060"/>
                </a:solidFill>
              </a:rPr>
              <a:t>Министерством </a:t>
            </a:r>
            <a:r>
              <a:rPr lang="ru-RU" dirty="0">
                <a:solidFill>
                  <a:srgbClr val="002060"/>
                </a:solidFill>
              </a:rPr>
              <a:t>при активном участии </a:t>
            </a:r>
            <a:r>
              <a:rPr lang="ru-RU" dirty="0" smtClean="0">
                <a:solidFill>
                  <a:srgbClr val="002060"/>
                </a:solidFill>
              </a:rPr>
              <a:t>ДИТИС </a:t>
            </a:r>
            <a:r>
              <a:rPr lang="ru-RU" dirty="0">
                <a:solidFill>
                  <a:srgbClr val="002060"/>
                </a:solidFill>
              </a:rPr>
              <a:t>и ТФОМС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 </a:t>
            </a:r>
            <a:r>
              <a:rPr lang="ru-RU" dirty="0">
                <a:solidFill>
                  <a:srgbClr val="002060"/>
                </a:solidFill>
              </a:rPr>
              <a:t>работе </a:t>
            </a:r>
            <a:r>
              <a:rPr lang="ru-RU" dirty="0" smtClean="0">
                <a:solidFill>
                  <a:srgbClr val="002060"/>
                </a:solidFill>
              </a:rPr>
              <a:t>над созданием РФ ЕГИСЗ и </a:t>
            </a:r>
            <a:r>
              <a:rPr lang="ru-RU" dirty="0">
                <a:solidFill>
                  <a:srgbClr val="002060"/>
                </a:solidFill>
              </a:rPr>
              <a:t>нормативными документами </a:t>
            </a:r>
            <a:r>
              <a:rPr lang="ru-RU" dirty="0" smtClean="0">
                <a:solidFill>
                  <a:srgbClr val="002060"/>
                </a:solidFill>
              </a:rPr>
              <a:t> привлекаются эксперты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разработчики </a:t>
            </a:r>
            <a:r>
              <a:rPr lang="ru-RU" dirty="0">
                <a:solidFill>
                  <a:srgbClr val="002060"/>
                </a:solidFill>
              </a:rPr>
              <a:t>МИС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 ближайшее время федеральный Минздрав планирует разработать некие типовые требования к медицинским информационным системам учрежденческого уровня, а также к региональным информационным системам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550" y="621159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9" descr="МИАЦ - Глав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404664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43397" y="116632"/>
            <a:ext cx="1637115" cy="52322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pPr algn="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1866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292494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Благодарю за внимание!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O:\Зотова\Презентации\картинки для презентаций\контакты МИАЦ.pn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52222" b="6917"/>
          <a:stretch/>
        </p:blipFill>
        <p:spPr bwMode="auto">
          <a:xfrm>
            <a:off x="323528" y="3789040"/>
            <a:ext cx="4000528" cy="28159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2" descr="O:\Зотова\Презентации\картинки для презентаций\контакты МИАЦ.pn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51863" r="688" b="6917"/>
          <a:stretch/>
        </p:blipFill>
        <p:spPr bwMode="auto">
          <a:xfrm>
            <a:off x="2987824" y="116632"/>
            <a:ext cx="603043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9" descr="МИАЦ - Главна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861383" y="2989168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5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068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СХЕМА  ЕГИСЗ</a:t>
            </a:r>
            <a:endParaRPr lang="ru-RU" altLang="ru-RU" sz="32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54915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2" t="29411" r="13824" b="13592"/>
          <a:stretch/>
        </p:blipFill>
        <p:spPr bwMode="auto">
          <a:xfrm>
            <a:off x="0" y="943120"/>
            <a:ext cx="9144000" cy="591488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068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КЛАССИФИКАЦИЯ   ИС</a:t>
            </a:r>
            <a:endParaRPr lang="ru-RU" altLang="ru-RU" sz="36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550" y="54915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6" t="15523" r="7560" b="5774"/>
          <a:stretch/>
        </p:blipFill>
        <p:spPr bwMode="auto">
          <a:xfrm>
            <a:off x="0" y="691506"/>
            <a:ext cx="9144000" cy="616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4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068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КЛАССИФИКАЦИЯ   ИС</a:t>
            </a:r>
            <a:endParaRPr lang="ru-RU" altLang="ru-RU" sz="36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323528" y="912094"/>
            <a:ext cx="8820472" cy="594295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75 ИС – компоненты регионального сегмента ЕГИСЗ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3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функционалу</a:t>
            </a:r>
            <a:r>
              <a:rPr lang="ru-RU" sz="3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901700" indent="-457200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1.«Медицинские </a:t>
            </a:r>
            <a:r>
              <a:rPr lang="ru-RU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системы</a:t>
            </a: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 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для автоматизации медицинской деятельности (профилактики, диагностики, лечения, реабилитации). </a:t>
            </a:r>
            <a:endParaRPr lang="ru-RU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4450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ним относятся МИС, РАМИ, лабораторные информационные системы, телемедицинские системы и т.д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901700" indent="-457200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2.«Системы </a:t>
            </a:r>
            <a:r>
              <a:rPr lang="ru-RU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медицинского сервиса»,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которые автоматизируют сервисные бизнес-процессы, имеют некоторую «медицинскую» специфику, но в целом, являются стандартными. К ним относятся электронное расписание, управление очередями, диспетчеризация скорой помощи и т.д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901700" indent="-457200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3.«Финансовые </a:t>
            </a:r>
            <a:r>
              <a:rPr lang="ru-RU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офисные системы</a:t>
            </a: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необходимые 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финансового и кадрового учета и формирования отчетности,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используемые для планирования, бюджетирования, контроля выполнения поручений и т.д. Это документооборот, кадры, бухгалтерия, паспорт МУ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901700" indent="-457200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4. «Системы администрирования»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необходимые для интеграции, стандартизации и унификации Это ВИШ1 ВИШ2 НСИ</a:t>
            </a:r>
            <a:endParaRPr 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54915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3275856" y="6453336"/>
            <a:ext cx="5806008" cy="365125"/>
          </a:xfrm>
        </p:spPr>
        <p:txBody>
          <a:bodyPr/>
          <a:lstStyle/>
          <a:p>
            <a:pPr algn="l">
              <a:defRPr/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"/>
              </a:rPr>
              <a:t>* План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"/>
              </a:rPr>
              <a:t>деятельности Министерства здравоохранения Российской Федерации на период до 2018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"/>
              </a:rPr>
              <a:t>года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2024" y="1160748"/>
            <a:ext cx="6470376" cy="10441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Обеспечение достижения показателей здоровья населения и ожидаемой продолжительности жизни в Российской Федерации, предусмотренных Указами Президента Российской Федерации В.В. Путина от 7 мая 2012 г. № 598 и </a:t>
            </a:r>
            <a:r>
              <a:rPr lang="ru-RU" sz="1600" dirty="0" smtClean="0">
                <a:solidFill>
                  <a:srgbClr val="002060"/>
                </a:solidFill>
              </a:rPr>
              <a:t>606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5974" y="2348880"/>
            <a:ext cx="6486425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Повышение эффективности системы оказания медицинской помощи на основе оптимизации деятельности медицинских организаций и медицинских </a:t>
            </a:r>
            <a:r>
              <a:rPr lang="ru-RU" sz="1600" dirty="0" smtClean="0">
                <a:solidFill>
                  <a:srgbClr val="002060"/>
                </a:solidFill>
              </a:rPr>
              <a:t>работников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6872" y="3280988"/>
            <a:ext cx="6435528" cy="580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Обеспечение системы здравоохранения высококвалифицированными </a:t>
            </a:r>
            <a:r>
              <a:rPr lang="ru-RU" sz="1600" dirty="0" smtClean="0">
                <a:solidFill>
                  <a:srgbClr val="002060"/>
                </a:solidFill>
              </a:rPr>
              <a:t>специалистами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3464" y="4040642"/>
            <a:ext cx="6458936" cy="468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Инновационное развитие </a:t>
            </a:r>
            <a:r>
              <a:rPr lang="ru-RU" sz="1600" dirty="0" smtClean="0">
                <a:solidFill>
                  <a:srgbClr val="002060"/>
                </a:solidFill>
              </a:rPr>
              <a:t>здравоохранения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5974" y="4725144"/>
            <a:ext cx="6486425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Информатизация </a:t>
            </a:r>
            <a:r>
              <a:rPr lang="ru-RU" sz="1600" b="1" dirty="0" smtClean="0">
                <a:solidFill>
                  <a:srgbClr val="002060"/>
                </a:solidFill>
              </a:rPr>
              <a:t>здравоохранения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05148" y="5589240"/>
            <a:ext cx="6611268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Обеспечение публичной открытости Плана деятельности Министерства здравоохранения Российской Федерации и актуальной информации о фактических результатах его </a:t>
            </a:r>
            <a:r>
              <a:rPr lang="ru-RU" sz="1600" dirty="0" smtClean="0">
                <a:solidFill>
                  <a:srgbClr val="002060"/>
                </a:solidFill>
              </a:rPr>
              <a:t>выполнения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5859" y="1358770"/>
            <a:ext cx="5760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1</a:t>
            </a:r>
            <a:endParaRPr lang="ru-RU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5859" y="2456892"/>
            <a:ext cx="5760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3485" y="3280988"/>
            <a:ext cx="5760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3485" y="4017721"/>
            <a:ext cx="5760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4797152"/>
            <a:ext cx="5760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5</a:t>
            </a:r>
            <a:endParaRPr lang="ru-RU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43567" y="5656684"/>
            <a:ext cx="5760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550" y="0"/>
            <a:ext cx="817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Цели Плана Минздрава России до 2018 г *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1550" y="580406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89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Единая государственная информационная система в сфере здравоохранения (ЕГИСЗ)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–  это совокупность информационно-технологических и технических средств, обеспечивающих информационную поддержку методического и организационного обеспечения деятельности участников системы здравоохранения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2011               Концепция ЕГИСЗ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          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2012-2014    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Этап: Базовая информатизация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           2015-2018    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II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Этап: Развитие</a:t>
            </a:r>
          </a:p>
          <a:p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-27384"/>
            <a:ext cx="520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ЕГИСЗ</a:t>
            </a:r>
            <a:endParaRPr lang="ru-RU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580406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4927" y="6550223"/>
            <a:ext cx="275907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pPr marL="0" indent="0" algn="r">
              <a:buNone/>
            </a:pPr>
            <a:r>
              <a:rPr lang="ru-RU" sz="1400" dirty="0"/>
              <a:t>* По данным доклада Е. Бойко</a:t>
            </a:r>
          </a:p>
        </p:txBody>
      </p:sp>
    </p:spTree>
    <p:extLst>
      <p:ext uri="{BB962C8B-B14F-4D97-AF65-F5344CB8AC3E}">
        <p14:creationId xmlns:p14="http://schemas.microsoft.com/office/powerpoint/2010/main" val="39519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568952" cy="482453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Начало интеграционных процессов как на уровне РФ, так и внутри регионов;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МЗ РФ берет на себя функции регулятора информатизации в регионах, без «навязывания» информационных продуктов;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Четко обозначены приоритеты развития информационных технологий в медицине</a:t>
            </a:r>
            <a:r>
              <a:rPr lang="ru-RU" b="1" dirty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Взят курс на выравнивание информационных технологий как на уровне регионов, так и на учрежденческом уровне;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Особое внимание уделяется сервисам для населения;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Информатизации здравоохранения региона должна проводится при активном участии ДИТИС;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Проработка вопросов </a:t>
            </a:r>
            <a:r>
              <a:rPr lang="ru-RU" b="1" dirty="0" err="1" smtClean="0">
                <a:solidFill>
                  <a:srgbClr val="002060"/>
                </a:solidFill>
              </a:rPr>
              <a:t>импортзамещения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Финансирование  ложится на регионы.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7016" y="44624"/>
            <a:ext cx="8856984" cy="1077218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Особенности современных процессов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информатизации здравоохранения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580406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МИАЦ - Глав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0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62068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r">
              <a:buNone/>
            </a:pPr>
            <a:r>
              <a:rPr lang="ru-RU" altLang="ru-RU" sz="35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ЗАДАЧИ  НА 2015 ГОД</a:t>
            </a:r>
            <a:endParaRPr lang="ru-RU" altLang="ru-RU" sz="35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549151"/>
            <a:ext cx="8172450" cy="1349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9" descr="МИАЦ -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79313" y="332656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913" y="1424965"/>
            <a:ext cx="86765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и совершенствование интеграционных процессов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33400" indent="-5334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Максимальное использование, имеющихся информационных систем - программных и технических средств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33400" indent="-5334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пациент ориентированных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электронных сервисов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86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2823</TotalTime>
  <Words>2734</Words>
  <Application>Microsoft Office PowerPoint</Application>
  <PresentationFormat>Экран (4:3)</PresentationFormat>
  <Paragraphs>424</Paragraphs>
  <Slides>27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PowerPoint</vt:lpstr>
      <vt:lpstr>Презентация PowerPoint</vt:lpstr>
      <vt:lpstr>СХЕМА  ЕГИСЗ</vt:lpstr>
      <vt:lpstr>КЛАССИФИКАЦИЯ   ИС</vt:lpstr>
      <vt:lpstr>КЛАССИФИКАЦИЯ   ИС</vt:lpstr>
      <vt:lpstr>Презентация PowerPoint</vt:lpstr>
      <vt:lpstr>Презентация PowerPoint</vt:lpstr>
      <vt:lpstr>Особенности современных процессов информатизации здравоохранения</vt:lpstr>
      <vt:lpstr>ЗАДАЧИ  НА 2015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показатели информатизации в регионе</vt:lpstr>
      <vt:lpstr>Геоинформационная система   ИНФОРМАТИЗАЦИИ</vt:lpstr>
      <vt:lpstr>Геоинформационная система   ИНФОРМАТИЗАЦИИ</vt:lpstr>
      <vt:lpstr>Организационно-управленческая структура развития ИТ в здравоохранении</vt:lpstr>
      <vt:lpstr>ОРГАНИЗАЦИОННЫЕ МЕРОПРИЯТИЯ ПО ИНФОРМАТИЗАЦИИ</vt:lpstr>
      <vt:lpstr>ОРГАНИЗАЦИОННЫЕ МЕРОПРИЯТИЯ ПО ИНФОРМАТИЗАЦИИ</vt:lpstr>
      <vt:lpstr>ОРГАНИЗАЦИОННЫЕ МЕРОПРИЯТИЯ ПО ИНФОРМАТИЗАЦИИ</vt:lpstr>
      <vt:lpstr>ОРГАНИЗАЦИОННЫЕ МЕРОПРИЯТИЯ ПО ИНФОРМАТИЗАЦИИ</vt:lpstr>
      <vt:lpstr>ОРГАНИЗАЦИОННЫЕ МЕРОПРИЯТИЯ ПО ИНФОРМАТИЗАЦИИ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Зотова Ольга Владимировна</dc:creator>
  <cp:lastModifiedBy>Зотова Ольга Владимировна</cp:lastModifiedBy>
  <cp:revision>221</cp:revision>
  <cp:lastPrinted>2015-01-23T07:42:09Z</cp:lastPrinted>
  <dcterms:created xsi:type="dcterms:W3CDTF">2014-12-17T08:12:18Z</dcterms:created>
  <dcterms:modified xsi:type="dcterms:W3CDTF">2015-03-17T13:18:08Z</dcterms:modified>
</cp:coreProperties>
</file>