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75" r:id="rId6"/>
    <p:sldId id="276" r:id="rId7"/>
    <p:sldId id="259" r:id="rId8"/>
    <p:sldId id="280" r:id="rId9"/>
    <p:sldId id="258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79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4718" autoAdjust="0"/>
  </p:normalViewPr>
  <p:slideViewPr>
    <p:cSldViewPr snapToGrid="0">
      <p:cViewPr>
        <p:scale>
          <a:sx n="83" d="100"/>
          <a:sy n="83" d="100"/>
        </p:scale>
        <p:origin x="-63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152484562618075E-2"/>
          <c:y val="2.9347065201554098E-2"/>
          <c:w val="0.71215654202644962"/>
          <c:h val="0.844966536729621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6103059581320451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 </c:v>
                </c:pt>
                <c:pt idx="3">
                  <c:v>4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259</c:v>
                </c:pt>
                <c:pt idx="1">
                  <c:v>394</c:v>
                </c:pt>
                <c:pt idx="2">
                  <c:v>342</c:v>
                </c:pt>
                <c:pt idx="3">
                  <c:v>350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 </c:v>
                </c:pt>
                <c:pt idx="3">
                  <c:v>4 квартал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390</c:v>
                </c:pt>
                <c:pt idx="1">
                  <c:v>461</c:v>
                </c:pt>
                <c:pt idx="2">
                  <c:v>309</c:v>
                </c:pt>
                <c:pt idx="3">
                  <c:v>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750272"/>
        <c:axId val="35751808"/>
        <c:axId val="0"/>
      </c:bar3DChart>
      <c:catAx>
        <c:axId val="3575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35751808"/>
        <c:crosses val="autoZero"/>
        <c:auto val="1"/>
        <c:lblAlgn val="ctr"/>
        <c:lblOffset val="100"/>
        <c:noMultiLvlLbl val="0"/>
      </c:catAx>
      <c:valAx>
        <c:axId val="3575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750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152484562618075E-2"/>
          <c:y val="2.9347065201554098E-2"/>
          <c:w val="0.71215654202644962"/>
          <c:h val="0.844966536729621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6103059581320451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 </c:v>
                </c:pt>
                <c:pt idx="3">
                  <c:v>4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707</c:v>
                </c:pt>
                <c:pt idx="1">
                  <c:v>761</c:v>
                </c:pt>
                <c:pt idx="2">
                  <c:v>775</c:v>
                </c:pt>
                <c:pt idx="3">
                  <c:v>874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 w="12700" cap="flat" cmpd="sng" algn="ctr">
              <a:solidFill>
                <a:schemeClr val="accent3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2700" cap="flat" cmpd="sng" algn="ctr">
                <a:solidFill>
                  <a:schemeClr val="accent4">
                    <a:shade val="50000"/>
                  </a:schemeClr>
                </a:solidFill>
                <a:prstDash val="solid"/>
                <a:miter lim="800000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2700" cap="flat" cmpd="sng" algn="ctr">
                <a:solidFill>
                  <a:schemeClr val="accent4">
                    <a:shade val="50000"/>
                  </a:schemeClr>
                </a:solidFill>
                <a:prstDash val="solid"/>
                <a:miter lim="800000"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2700" cap="flat" cmpd="sng" algn="ctr">
                <a:solidFill>
                  <a:schemeClr val="accent4">
                    <a:shade val="50000"/>
                  </a:schemeClr>
                </a:solidFill>
                <a:prstDash val="solid"/>
                <a:miter lim="800000"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 cap="flat" cmpd="sng" algn="ctr">
                <a:solidFill>
                  <a:schemeClr val="accent4">
                    <a:shade val="50000"/>
                  </a:schemeClr>
                </a:solidFill>
                <a:prstDash val="solid"/>
                <a:miter lim="800000"/>
              </a:ln>
              <a:effectLst/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 </c:v>
                </c:pt>
                <c:pt idx="3">
                  <c:v>4 квартал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899</c:v>
                </c:pt>
                <c:pt idx="1">
                  <c:v>1154</c:v>
                </c:pt>
                <c:pt idx="2">
                  <c:v>793</c:v>
                </c:pt>
                <c:pt idx="3">
                  <c:v>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805056"/>
        <c:axId val="35806592"/>
        <c:axId val="0"/>
      </c:bar3DChart>
      <c:catAx>
        <c:axId val="3580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35806592"/>
        <c:crosses val="autoZero"/>
        <c:auto val="1"/>
        <c:lblAlgn val="ctr"/>
        <c:lblOffset val="100"/>
        <c:noMultiLvlLbl val="0"/>
      </c:catAx>
      <c:valAx>
        <c:axId val="3580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05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78050388628956"/>
          <c:y val="3.8102992688685638E-2"/>
          <c:w val="0.71215654202644962"/>
          <c:h val="0.8449665367296219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входящие</c:v>
                </c:pt>
              </c:strCache>
            </c:strRef>
          </c:tx>
          <c:spPr>
            <a:ln w="47625"/>
            <a:effectLst>
              <a:outerShdw blurRad="50800" dist="50800" dir="5400000" algn="ctr" rotWithShape="0">
                <a:schemeClr val="bg2">
                  <a:lumMod val="75000"/>
                </a:schemeClr>
              </a:outerShdw>
            </a:effectLst>
          </c:spPr>
          <c:dPt>
            <c:idx val="6"/>
            <c:bubble3D val="0"/>
            <c:spPr>
              <a:ln w="53975"/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</c:spPr>
          </c:dPt>
          <c:dLbls>
            <c:dLbl>
              <c:idx val="0"/>
              <c:layout>
                <c:manualLayout>
                  <c:x val="-6.7632850241545889E-2"/>
                  <c:y val="-0.19846768970831499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544283413848631E-2"/>
                  <c:y val="-0.22473547216970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088566827697289E-2"/>
                  <c:y val="-0.14885076728123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7294685990338161E-2"/>
                  <c:y val="-0.21014225969115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280193236714976E-2"/>
                  <c:y val="-0.22765411466542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919484702093397E-2"/>
                  <c:y val="-0.25684053962252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9043869718353595E-17"/>
                  <c:y val="-0.28018967958820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6698872785829369E-2"/>
                  <c:y val="-0.23057275716113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140096618357488E-2"/>
                  <c:y val="-0.23641004215255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595813204508857E-2"/>
                  <c:y val="-0.2714337521010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0.2188981871782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0515297906602248E-3"/>
                  <c:y val="-0.2393286846482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фераль</c:v>
                </c:pt>
                <c:pt idx="2">
                  <c:v>март </c:v>
                </c:pt>
                <c:pt idx="3">
                  <c:v>апрель 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16186</c:v>
                </c:pt>
                <c:pt idx="1">
                  <c:v>17122</c:v>
                </c:pt>
                <c:pt idx="2">
                  <c:v>12524</c:v>
                </c:pt>
                <c:pt idx="3">
                  <c:v>14246</c:v>
                </c:pt>
                <c:pt idx="4">
                  <c:v>15149</c:v>
                </c:pt>
                <c:pt idx="5">
                  <c:v>15060</c:v>
                </c:pt>
                <c:pt idx="6">
                  <c:v>12987</c:v>
                </c:pt>
                <c:pt idx="7">
                  <c:v>11392</c:v>
                </c:pt>
                <c:pt idx="8">
                  <c:v>13047</c:v>
                </c:pt>
                <c:pt idx="9">
                  <c:v>13585</c:v>
                </c:pt>
                <c:pt idx="10">
                  <c:v>12410</c:v>
                </c:pt>
                <c:pt idx="11">
                  <c:v>7801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отправленные</c:v>
                </c:pt>
              </c:strCache>
            </c:strRef>
          </c:tx>
          <c:spPr>
            <a:ln w="53975" cap="flat" cmpd="sng" algn="ctr">
              <a:solidFill>
                <a:srgbClr val="7030A0"/>
              </a:solidFill>
              <a:prstDash val="solid"/>
              <a:miter lim="800000"/>
            </a:ln>
            <a:effectLst/>
          </c:spPr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фераль</c:v>
                </c:pt>
                <c:pt idx="2">
                  <c:v>март </c:v>
                </c:pt>
                <c:pt idx="3">
                  <c:v>апрель 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4513</c:v>
                </c:pt>
                <c:pt idx="1">
                  <c:v>5578</c:v>
                </c:pt>
                <c:pt idx="2">
                  <c:v>1707</c:v>
                </c:pt>
                <c:pt idx="3">
                  <c:v>4717</c:v>
                </c:pt>
                <c:pt idx="4">
                  <c:v>4717</c:v>
                </c:pt>
                <c:pt idx="5">
                  <c:v>5923</c:v>
                </c:pt>
                <c:pt idx="6">
                  <c:v>7367</c:v>
                </c:pt>
                <c:pt idx="7">
                  <c:v>4332</c:v>
                </c:pt>
                <c:pt idx="8">
                  <c:v>5273</c:v>
                </c:pt>
                <c:pt idx="9">
                  <c:v>6243</c:v>
                </c:pt>
                <c:pt idx="10">
                  <c:v>5060</c:v>
                </c:pt>
                <c:pt idx="11">
                  <c:v>5151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79296"/>
        <c:axId val="40680832"/>
      </c:lineChart>
      <c:catAx>
        <c:axId val="40679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40680832"/>
        <c:crosses val="autoZero"/>
        <c:auto val="1"/>
        <c:lblAlgn val="ctr"/>
        <c:lblOffset val="50"/>
        <c:noMultiLvlLbl val="0"/>
      </c:catAx>
      <c:valAx>
        <c:axId val="40680832"/>
        <c:scaling>
          <c:orientation val="minMax"/>
          <c:max val="25000"/>
          <c:min val="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67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90329288549091"/>
          <c:y val="0.75418779235260514"/>
          <c:w val="0.1774864011563772"/>
          <c:h val="0.2446341791881026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937909478872396E-2"/>
          <c:y val="3.7537107615847776E-2"/>
          <c:w val="0.71215654202644962"/>
          <c:h val="0.8449665367296219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писем/час.</c:v>
                </c:pt>
              </c:strCache>
            </c:strRef>
          </c:tx>
          <c:spPr>
            <a:ln w="60325">
              <a:solidFill>
                <a:srgbClr val="7030A0"/>
              </a:solidFill>
            </a:ln>
            <a:effectLst>
              <a:outerShdw blurRad="50800" dist="50800" dir="5400000" algn="ctr" rotWithShape="0">
                <a:schemeClr val="bg2">
                  <a:lumMod val="75000"/>
                </a:schemeClr>
              </a:outerShdw>
            </a:effectLst>
          </c:spPr>
          <c:dLbls>
            <c:dLbl>
              <c:idx val="0"/>
              <c:layout>
                <c:manualLayout>
                  <c:x val="0"/>
                  <c:y val="8.755927487131543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67175572519083E-2"/>
                  <c:y val="1.3650013650013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798487975262636E-2"/>
                  <c:y val="-4.9328784761855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491802074359024E-2"/>
                  <c:y val="-7.202284603859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445292620865138E-2"/>
                  <c:y val="-5.460005460005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78117048346057E-2"/>
                  <c:y val="-2.7300027300027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7854113655640372E-3"/>
                  <c:y val="2.457002457002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103059581320451E-3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>
                <a:noFill/>
              </a:ln>
            </c:spPr>
            <c:trendlineType val="exp"/>
            <c:dispRSqr val="0"/>
            <c:dispEq val="0"/>
          </c:trendline>
          <c:xVal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фераль</c:v>
                </c:pt>
                <c:pt idx="2">
                  <c:v>март </c:v>
                </c:pt>
                <c:pt idx="3">
                  <c:v>апрель 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xVal>
          <c:yVal>
            <c:numRef>
              <c:f>Лист1!$B$2:$B$13</c:f>
              <c:numCache>
                <c:formatCode>0</c:formatCode>
                <c:ptCount val="12"/>
                <c:pt idx="0">
                  <c:v>123.20833333333333</c:v>
                </c:pt>
                <c:pt idx="1">
                  <c:v>135.11904761904762</c:v>
                </c:pt>
                <c:pt idx="2">
                  <c:v>84.708333333333329</c:v>
                </c:pt>
                <c:pt idx="3">
                  <c:v>112.875</c:v>
                </c:pt>
                <c:pt idx="4">
                  <c:v>118.25</c:v>
                </c:pt>
                <c:pt idx="5">
                  <c:v>124.89880952380952</c:v>
                </c:pt>
                <c:pt idx="6">
                  <c:v>121.1547619047619</c:v>
                </c:pt>
                <c:pt idx="7">
                  <c:v>93.595238095238102</c:v>
                </c:pt>
                <c:pt idx="8">
                  <c:v>109.04761904761905</c:v>
                </c:pt>
                <c:pt idx="9">
                  <c:v>118.02380952380952</c:v>
                </c:pt>
                <c:pt idx="10">
                  <c:v>103.98809523809524</c:v>
                </c:pt>
                <c:pt idx="11">
                  <c:v>77.095238095238102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740352"/>
        <c:axId val="40741888"/>
      </c:scatterChart>
      <c:valAx>
        <c:axId val="407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40741888"/>
        <c:crosses val="autoZero"/>
        <c:crossBetween val="midCat"/>
      </c:valAx>
      <c:valAx>
        <c:axId val="40741888"/>
        <c:scaling>
          <c:orientation val="minMax"/>
          <c:max val="140"/>
          <c:min val="7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effectLst>
            <a:outerShdw blurRad="50800" dist="50800" dir="5400000" algn="ctr" rotWithShape="0">
              <a:schemeClr val="bg1"/>
            </a:outerShdw>
          </a:effectLst>
        </c:spPr>
        <c:crossAx val="40740352"/>
        <c:crosses val="autoZero"/>
        <c:crossBetween val="midCat"/>
      </c:valAx>
      <c:spPr>
        <a:effectLst>
          <a:outerShdw blurRad="50800" dist="50800" dir="5400000" algn="ctr" rotWithShape="0">
            <a:schemeClr val="bg2">
              <a:lumMod val="75000"/>
            </a:schemeClr>
          </a:outerShdw>
        </a:effectLst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0337692163479557"/>
          <c:y val="0.93496639033982143"/>
          <c:w val="0.36845706786651666"/>
          <c:h val="6.3343381582252709E-2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31872646353984E-2"/>
          <c:y val="2.9347124826026944E-2"/>
          <c:w val="0.71215654202644962"/>
          <c:h val="0.84496653672962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писем</c:v>
                </c:pt>
              </c:strCache>
            </c:strRef>
          </c:tx>
          <c:spPr>
            <a:effectLst>
              <a:outerShdw blurRad="50800" dist="50800" dir="5400000" algn="ctr" rotWithShape="0">
                <a:schemeClr val="bg2">
                  <a:lumMod val="75000"/>
                </a:schemeClr>
              </a:outerShdw>
            </a:effectLst>
          </c:spPr>
          <c:explosion val="25"/>
          <c:dPt>
            <c:idx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</c:spPr>
          </c:dPt>
          <c:dLbls>
            <c:dLbl>
              <c:idx val="0"/>
              <c:layout>
                <c:manualLayout>
                  <c:x val="8.0515297906602248E-3"/>
                  <c:y val="-5.9320839818436263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33977455716585E-2"/>
                  <c:y val="2.9175784099197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05504203278937E-3"/>
                  <c:y val="4.730018703898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309178743961498E-3"/>
                  <c:y val="3.5982318402759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206119162640902E-3"/>
                  <c:y val="-5.837284991421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103059581320451E-3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информационные письма</c:v>
                </c:pt>
                <c:pt idx="1">
                  <c:v>НСИ и Вестники</c:v>
                </c:pt>
                <c:pt idx="2">
                  <c:v>обновления ПО и сообщения</c:v>
                </c:pt>
                <c:pt idx="3">
                  <c:v>запросы по розыску</c:v>
                </c:pt>
                <c:pt idx="4">
                  <c:v>письма-запросы, напонимания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458</c:v>
                </c:pt>
                <c:pt idx="1">
                  <c:v>149</c:v>
                </c:pt>
                <c:pt idx="2">
                  <c:v>263</c:v>
                </c:pt>
                <c:pt idx="3">
                  <c:v>103</c:v>
                </c:pt>
                <c:pt idx="4">
                  <c:v>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957472707215944"/>
          <c:y val="0.80008098003066908"/>
          <c:w val="0.89035135100866003"/>
          <c:h val="0.18533112791973216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31872646353984E-2"/>
          <c:y val="2.9347124826026944E-2"/>
          <c:w val="0.71215654202644962"/>
          <c:h val="0.84496653672962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писем</c:v>
                </c:pt>
              </c:strCache>
            </c:strRef>
          </c:tx>
          <c:spPr>
            <a:effectLst>
              <a:outerShdw blurRad="50800" dist="50800" dir="5400000" algn="ctr" rotWithShape="0">
                <a:schemeClr val="bg2">
                  <a:lumMod val="75000"/>
                </a:schemeClr>
              </a:outerShdw>
            </a:effectLst>
          </c:spPr>
          <c:explosion val="25"/>
          <c:dPt>
            <c:idx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50800" dist="50800" dir="5400000" algn="ctr" rotWithShape="0">
                  <a:schemeClr val="bg2">
                    <a:lumMod val="75000"/>
                  </a:schemeClr>
                </a:outerShdw>
              </a:effectLst>
            </c:spPr>
          </c:dPt>
          <c:dLbls>
            <c:dLbl>
              <c:idx val="0"/>
              <c:layout>
                <c:manualLayout>
                  <c:x val="8.0515297906602248E-3"/>
                  <c:y val="-5.9320839818436263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33977455716585E-2"/>
                  <c:y val="2.9175784099197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810427682046992E-3"/>
                  <c:y val="-4.0227165258609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933977455716585E-2"/>
                  <c:y val="-1.0212673087636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206119162640902E-3"/>
                  <c:y val="-5.837284991421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103059581320451E-3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информационные письма</c:v>
                </c:pt>
                <c:pt idx="1">
                  <c:v>Приказы, указы, законы, распоряжения</c:v>
                </c:pt>
                <c:pt idx="2">
                  <c:v>письма-запросы, напонимания</c:v>
                </c:pt>
                <c:pt idx="3">
                  <c:v>мониторинги</c:v>
                </c:pt>
                <c:pt idx="4">
                  <c:v>другие (базы)</c:v>
                </c:pt>
                <c:pt idx="5">
                  <c:v>прочие МО 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1351</c:v>
                </c:pt>
                <c:pt idx="1">
                  <c:v>316</c:v>
                </c:pt>
                <c:pt idx="2">
                  <c:v>456</c:v>
                </c:pt>
                <c:pt idx="3">
                  <c:v>17</c:v>
                </c:pt>
                <c:pt idx="4">
                  <c:v>9</c:v>
                </c:pt>
                <c:pt idx="5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9.6692279407103107E-2"/>
          <c:y val="0.67365258226747926"/>
          <c:w val="0.89035135100866003"/>
          <c:h val="0.28987768760852378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04014353278308E-2"/>
          <c:y val="4.3236001749781275E-2"/>
          <c:w val="0.71215654202644962"/>
          <c:h val="0.844966536729621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4"/>
            </a:solidFill>
            <a:ln w="12700" cap="flat" cmpd="sng" algn="ctr">
              <a:solidFill>
                <a:schemeClr val="accent4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755927487131543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03059581320451E-3"/>
                  <c:y val="-2.9186424957105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72141706924315E-2"/>
                  <c:y val="-9.76177456984543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103059581320451E-3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другие МО</c:v>
                </c:pt>
                <c:pt idx="1">
                  <c:v>МО г.о. Самара</c:v>
                </c:pt>
                <c:pt idx="2">
                  <c:v>стоматологические </c:v>
                </c:pt>
                <c:pt idx="3">
                  <c:v>ЦРБ, ЦГБ, областные</c:v>
                </c:pt>
                <c:pt idx="4">
                  <c:v>всего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4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другие МО</c:v>
                </c:pt>
                <c:pt idx="1">
                  <c:v>МО г.о. Самара</c:v>
                </c:pt>
                <c:pt idx="2">
                  <c:v>стоматологические </c:v>
                </c:pt>
                <c:pt idx="3">
                  <c:v>ЦРБ, ЦГБ, областные</c:v>
                </c:pt>
                <c:pt idx="4">
                  <c:v>всего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10</c:v>
                </c:pt>
                <c:pt idx="3">
                  <c:v>20</c:v>
                </c:pt>
                <c:pt idx="4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00896"/>
        <c:axId val="41602432"/>
      </c:barChart>
      <c:catAx>
        <c:axId val="41600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ru-RU"/>
          </a:p>
        </c:txPr>
        <c:crossAx val="41602432"/>
        <c:crosses val="autoZero"/>
        <c:auto val="1"/>
        <c:lblAlgn val="ctr"/>
        <c:lblOffset val="100"/>
        <c:noMultiLvlLbl val="0"/>
      </c:catAx>
      <c:valAx>
        <c:axId val="41602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160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90329288549091"/>
          <c:y val="0.75418779235260514"/>
          <c:w val="0.15366997603560426"/>
          <c:h val="0.1199486001749781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30333346012908E-2"/>
          <c:y val="9.5250107135857645E-2"/>
          <c:w val="0.63773301887988643"/>
          <c:h val="0.809499785728284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ЦРБ,ЦГБ</c:v>
                </c:pt>
                <c:pt idx="1">
                  <c:v>больницы</c:v>
                </c:pt>
                <c:pt idx="2">
                  <c:v>поликлиники</c:v>
                </c:pt>
                <c:pt idx="3">
                  <c:v>диспансеры, санатории</c:v>
                </c:pt>
                <c:pt idx="4">
                  <c:v>станции СМП</c:v>
                </c:pt>
                <c:pt idx="5">
                  <c:v>учреждения образования</c:v>
                </c:pt>
                <c:pt idx="6">
                  <c:v>социальные учреждения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1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2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4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0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5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1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9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3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9E44-4F2E-4CEE-B962-858AA70D4379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EF46B-1046-4A58-8E1D-ED6FF0D8C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1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20" y="777241"/>
            <a:ext cx="7772400" cy="2355532"/>
          </a:xfrm>
        </p:spPr>
        <p:txBody>
          <a:bodyPr>
            <a:normAutofit/>
          </a:bodyPr>
          <a:lstStyle/>
          <a:p>
            <a:r>
              <a:rPr lang="ru-RU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Отчет отдела развития региональной сети </a:t>
            </a: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</a:t>
            </a:r>
            <a:r>
              <a:rPr lang="ru-RU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2015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310" y="4983480"/>
            <a:ext cx="3120390" cy="1143000"/>
          </a:xfrm>
        </p:spPr>
        <p:txBody>
          <a:bodyPr>
            <a:normAutofit/>
          </a:bodyPr>
          <a:lstStyle/>
          <a:p>
            <a:r>
              <a:rPr lang="ru-RU" sz="2000" b="1" i="1" kern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Начальник службы развития ИТ    Лютова Н.А.</a:t>
            </a:r>
            <a:endParaRPr lang="ru-RU" sz="2000" b="1" i="1" kern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8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473385"/>
              </p:ext>
            </p:extLst>
          </p:nvPr>
        </p:nvGraphicFramePr>
        <p:xfrm>
          <a:off x="1154430" y="153987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Количество рассылок МЗ СО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135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044148"/>
              </p:ext>
            </p:extLst>
          </p:nvPr>
        </p:nvGraphicFramePr>
        <p:xfrm>
          <a:off x="1257300" y="1371600"/>
          <a:ext cx="78867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Количество обработанных сообщений в 2015 году</a:t>
            </a:r>
          </a:p>
        </p:txBody>
      </p:sp>
    </p:spTree>
    <p:extLst>
      <p:ext uri="{BB962C8B-B14F-4D97-AF65-F5344CB8AC3E}">
        <p14:creationId xmlns:p14="http://schemas.microsoft.com/office/powerpoint/2010/main" val="238920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53707"/>
              </p:ext>
            </p:extLst>
          </p:nvPr>
        </p:nvGraphicFramePr>
        <p:xfrm>
          <a:off x="1360170" y="1223010"/>
          <a:ext cx="7680960" cy="461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91490" y="22955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Количество обработанных сообщений в 2015 году (в час)</a:t>
            </a:r>
          </a:p>
        </p:txBody>
      </p:sp>
    </p:spTree>
    <p:extLst>
      <p:ext uri="{BB962C8B-B14F-4D97-AF65-F5344CB8AC3E}">
        <p14:creationId xmlns:p14="http://schemas.microsoft.com/office/powerpoint/2010/main" val="174213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15765"/>
              </p:ext>
            </p:extLst>
          </p:nvPr>
        </p:nvGraphicFramePr>
        <p:xfrm>
          <a:off x="1725930" y="1040130"/>
          <a:ext cx="7886700" cy="522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223010" y="333378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Структура рассылок МИАЦ</a:t>
            </a:r>
          </a:p>
          <a:p>
            <a:pPr algn="ctr"/>
            <a:endParaRPr lang="ru-RU" sz="32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736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51148"/>
              </p:ext>
            </p:extLst>
          </p:nvPr>
        </p:nvGraphicFramePr>
        <p:xfrm>
          <a:off x="1645920" y="1120140"/>
          <a:ext cx="7886700" cy="522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9149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Структура рассылок  МЗ СО</a:t>
            </a:r>
          </a:p>
          <a:p>
            <a:pPr algn="ctr"/>
            <a:endParaRPr lang="ru-RU" sz="32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66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410691"/>
              </p:ext>
            </p:extLst>
          </p:nvPr>
        </p:nvGraphicFramePr>
        <p:xfrm>
          <a:off x="1097280" y="1234440"/>
          <a:ext cx="78867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9149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Количество выездов в 2015 году</a:t>
            </a:r>
          </a:p>
        </p:txBody>
      </p:sp>
    </p:spTree>
    <p:extLst>
      <p:ext uri="{BB962C8B-B14F-4D97-AF65-F5344CB8AC3E}">
        <p14:creationId xmlns:p14="http://schemas.microsoft.com/office/powerpoint/2010/main" val="43574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597024"/>
            <a:ext cx="7886700" cy="4769485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выездных мероприятий проводились встречи с сотрудниками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администрацией, ИТ-специалистами, врачами).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обсуждались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замечания к информационно-технологической инфраструктуре (ИТ-инфраструктура), медицинским информационным системам (МИС), техническому оснащению, организационно-методическому процессу работы в МИС.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два основных класса проблем, препятствующих своевременному выполнению плана мероприятий («дорожной карты») по развитию Единой государственной информационной системы в сфере здравоохранения, а также эффективной и продуктивной работе сотрудников МО: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проблемы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оснащения;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проблемы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организационно-методического характера.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Результаты выездов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456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4530" y="1242694"/>
            <a:ext cx="6343650" cy="4769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оборудования, поставленного МО в рамках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Самарской области, осуществленной в 2011-2012гг., имеет низкую надежность, в частности, 10-20% терминальных станций (ТС) частично или полностью неработоспособны,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 станций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удовлетворяет требованиям для работы с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РАМИ,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10% всех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МФУ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вышли из строя, при замещении которых возникает проблема несовместимости системного ПО ТС с закупленными моделями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принтеров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810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Проблемы </a:t>
            </a:r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технического оснащения</a:t>
            </a:r>
          </a:p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07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8770" y="822960"/>
            <a:ext cx="7269480" cy="54521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МО исчерпана или находится на грани исчерпания вычислительная мощность серверного оборудования (отсутствие выделенных серверов для МИС, недостаточное количество оперативной памяти на имеющихся серверах), коммутационная емкость ЛВС, сетевая инфраструктура отсутствует в части отделений, корпусов, кабинетов и т.д. Данные проблемы являются следствием как и постепенного расширения штата сотрудников, увеличением количества МИС, используемых в работе, возрастающим объемом обрабатываемых и хранимых данных, так и реорганизации учреждений здравоохранения, когда в состав одной оснащенной МО присоединялись одна или несколько МО, не оснащенных программно-аппаратным обеспечением в достаточной степени или вообще не попавших под действие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810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Проблемы </a:t>
            </a:r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технического оснащения</a:t>
            </a:r>
          </a:p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15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50" y="1085850"/>
            <a:ext cx="6503670" cy="4769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Отдельной категорией идут учреждения стоматологической отрасли, так как не были внесены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стоматологических поликлиниках имеется нехватка рабочих и терминальных станций для сотрудников, отсутствие специализированного серверного оборудования, и, в следствие чего, его функции возложены на непредназначенные для этого пользовательские компьютеры, не обладающие достаточной вычислительной мощностью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810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Проблемы </a:t>
            </a:r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технического оснащения</a:t>
            </a:r>
          </a:p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15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5970" y="1791335"/>
            <a:ext cx="6252210" cy="43513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рассылок министерства здравоохранения Самарской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-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3608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рассылок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официальных рассылок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МИАЦ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1459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рассылок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специалистам министерства по вопросам формирования рассылок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специалистам МО и МИАЦ по вопросам работы сервисов региональной медицинской сети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Выполнение функций отдела развития региональной сети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0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3110" y="1631314"/>
            <a:ext cx="6377940" cy="3340735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«Дорожной карты» по развитию Единой государственной информационной системы в сфере здравоохранения в 2015-2018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Регламентное обслуживание имеющегося оборудования для обеспечения его работоспособности.</a:t>
            </a:r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08810" y="275274"/>
            <a:ext cx="6435090" cy="1187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Предлагаемое </a:t>
            </a:r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решение вышеперечисленных проблем:</a:t>
            </a:r>
          </a:p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94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5960" y="1085850"/>
            <a:ext cx="6812280" cy="449199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проблем, связанных с настройкой, установкой и особенностями эксплуатации технического оборудования решаются сотрудниками МО по полученным рекомендациям специалистов МИАЦ, либо с привлечением специалистов МИАЦ (во время выездных мероприятий или удаленно в рамках обеспечения технической поддержки).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 недостаточное финансирование учреждениями ИТ-инфраструктуры.</a:t>
            </a:r>
          </a:p>
          <a:p>
            <a:pPr lvl="0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" y="275274"/>
            <a:ext cx="7772400" cy="810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Вывод: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59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390" y="991234"/>
            <a:ext cx="7886700" cy="539813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заинтересованности пользователей МИС и отчасти руководителей МО во внедрении информационных технологий.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 системы стимулирования медперсонала работе с МИС.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налажена в МО система обучения и самообучения компьютерной грамотности и работе в МИС.</a:t>
            </a:r>
          </a:p>
          <a:p>
            <a:pPr lvl="0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j-ea"/>
                <a:cs typeface="+mj-cs"/>
              </a:rPr>
              <a:t>Вывод: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базовое внедрение МИС и техническую возможность в МО недостаточно интенсивно используются ИС.</a:t>
            </a:r>
          </a:p>
          <a:p>
            <a:pPr lvl="0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" y="275274"/>
            <a:ext cx="7772400" cy="810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Проблемы </a:t>
            </a:r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организационно-методического </a:t>
            </a:r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характера: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92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560" y="1368424"/>
            <a:ext cx="7886700" cy="426656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2015 году оказаны услуги по созданию и сопровождению сайтов организаций – больниц, поликлиник, учреждений социального обеспечения: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сайтов на сопровождении по хостингу;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– на сопровождении по обновлению информации;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консультационных услуг по обслуживанию сайтов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" y="275274"/>
            <a:ext cx="7772400" cy="810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Оказание услуг по созданию сайтов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3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128171"/>
              </p:ext>
            </p:extLst>
          </p:nvPr>
        </p:nvGraphicFramePr>
        <p:xfrm>
          <a:off x="1703070" y="1311592"/>
          <a:ext cx="7440930" cy="476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71500" y="275274"/>
            <a:ext cx="7772400" cy="1210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4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Сопровождение сайтов в 2015 году</a:t>
            </a:r>
          </a:p>
          <a:p>
            <a:pPr lvl="0" algn="ctr"/>
            <a:endParaRPr lang="ru-RU" sz="34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(по составу учреждений)</a:t>
            </a:r>
            <a:endParaRPr lang="ru-RU" sz="2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ru-RU" sz="2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26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27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60120" y="2681766"/>
            <a:ext cx="7772400" cy="810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61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5960" y="1531620"/>
            <a:ext cx="6732270" cy="491489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технических заданий по информационным системам: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«Региональный архив медицинских изображений»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«Стационар»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другим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 для формирования регионального фрагмента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ЕГИСЗ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анкетирования медицинских организаций по выявлению состояния информационно-технической подготовленности к выполнению «Дорожной карты»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Выполнение функций </a:t>
            </a:r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отдела развития региональной сети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54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50" y="1619884"/>
            <a:ext cx="6526530" cy="512381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контроль проведения работ по развитию, внедрению и эксплуатации программно-технического обеспечения информационных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медицинских организаций Самарской области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(выездные обследования информационно-технического состояния медицинских учреждений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выездов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еженедельных и ежемесячных справок в рамках своих полномочий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сопровождение информационных советов, технических советов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Выполнение функций </a:t>
            </a:r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отдела развития региональной сети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25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4550" y="1734185"/>
            <a:ext cx="6926580" cy="441515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бюджетных заявок, технических заданий и тендерной документации: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телефонной связи по технологии SIP для нужд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МИАЦ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комплекта документов);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передаче данных и предоставлению доступа к сети Интернет по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адресу:ул.Ташкентская,159;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передаче данных и предоставлению доступа к сети Интернет по адресу: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ул.Владимирская,18;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передаче данных и предоставлению доступа к сети Интернет по адресу: ул.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Самарская,146а;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передаче данных и предоставлению доступа к сети Интернет по адресу: ул.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Ленинская,73.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Выполнение функций </a:t>
            </a:r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отдела развития региональной сети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3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0190" y="1482724"/>
            <a:ext cx="7520940" cy="512381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бюджетных заявок, технических заданий и тендерной документации: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предоставлению права использования программ для ЭВМ на условиях простой (неисключительной) лицензии для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МИАЦ (3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документов);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заправке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картриджей;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техническому обслуживанию  и ремонту офисных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комплектующих к электронно-вычислительной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технике;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поставка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расходных материалов 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оргтехнике.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Выполнение функций отдела развития региональной сети 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80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4440" y="1528444"/>
            <a:ext cx="7612380" cy="495236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функционирует с 1993 года (создана приказом Управления здравоохранения Администрации Самарской области № 89 от 27.04.93 г. «О региональной сети в здравоохранении Самарской области»)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объединяет более 200 </a:t>
            </a:r>
            <a:r>
              <a:rPr lang="ru-RU" sz="1800" dirty="0" smtClean="0">
                <a:solidFill>
                  <a:srgbClr val="002060"/>
                </a:solidFill>
              </a:rPr>
              <a:t>медицинских организаций </a:t>
            </a:r>
            <a:r>
              <a:rPr lang="ru-RU" sz="1800" smtClean="0">
                <a:solidFill>
                  <a:srgbClr val="002060"/>
                </a:solidFill>
              </a:rPr>
              <a:t>Самарской области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работает в соответствии с регламентирующими документами</a:t>
            </a:r>
            <a:r>
              <a:rPr lang="ru-RU" sz="1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- приказ министерства здравоохранения и социального развития Самарской области №133 от 14.03.08 г. «Об упорядочении работы с официальной информацией, передаваемой списками рассылки по медицинской региональной вычислительной сети Самарской области</a:t>
            </a:r>
            <a:r>
              <a:rPr lang="ru-RU" sz="1800" dirty="0" smtClean="0">
                <a:solidFill>
                  <a:srgbClr val="002060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- приказ министерства здравоохранения </a:t>
            </a:r>
            <a:r>
              <a:rPr lang="ru-RU" sz="1800" dirty="0" smtClean="0">
                <a:solidFill>
                  <a:srgbClr val="002060"/>
                </a:solidFill>
              </a:rPr>
              <a:t>Самарской </a:t>
            </a:r>
            <a:r>
              <a:rPr lang="ru-RU" sz="1800" dirty="0">
                <a:solidFill>
                  <a:srgbClr val="002060"/>
                </a:solidFill>
              </a:rPr>
              <a:t>области </a:t>
            </a:r>
            <a:r>
              <a:rPr lang="ru-RU" sz="1800" dirty="0" smtClean="0">
                <a:solidFill>
                  <a:srgbClr val="002060"/>
                </a:solidFill>
              </a:rPr>
              <a:t>№69 </a:t>
            </a:r>
            <a:r>
              <a:rPr lang="ru-RU" sz="1800" dirty="0">
                <a:solidFill>
                  <a:srgbClr val="002060"/>
                </a:solidFill>
              </a:rPr>
              <a:t>от </a:t>
            </a:r>
            <a:r>
              <a:rPr lang="ru-RU" sz="1800" dirty="0" smtClean="0">
                <a:solidFill>
                  <a:srgbClr val="002060"/>
                </a:solidFill>
              </a:rPr>
              <a:t>26.01.15 </a:t>
            </a:r>
            <a:r>
              <a:rPr lang="ru-RU" sz="1800" dirty="0">
                <a:solidFill>
                  <a:srgbClr val="002060"/>
                </a:solidFill>
              </a:rPr>
              <a:t>г. «Об упорядочении работы электронной почты</a:t>
            </a:r>
            <a:r>
              <a:rPr lang="ru-RU" sz="1800" dirty="0" smtClean="0">
                <a:solidFill>
                  <a:srgbClr val="002060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- </a:t>
            </a:r>
            <a:r>
              <a:rPr lang="ru-RU" sz="1800" dirty="0" smtClean="0">
                <a:solidFill>
                  <a:srgbClr val="002060"/>
                </a:solidFill>
              </a:rPr>
              <a:t>письмо </a:t>
            </a:r>
            <a:r>
              <a:rPr lang="ru-RU" sz="1800" dirty="0">
                <a:solidFill>
                  <a:srgbClr val="002060"/>
                </a:solidFill>
              </a:rPr>
              <a:t>министерства здравоохранения Самарской области </a:t>
            </a:r>
            <a:r>
              <a:rPr lang="ru-RU" sz="1800" dirty="0" smtClean="0">
                <a:solidFill>
                  <a:srgbClr val="002060"/>
                </a:solidFill>
              </a:rPr>
              <a:t> №</a:t>
            </a:r>
            <a:r>
              <a:rPr lang="ru-RU" sz="1800" dirty="0">
                <a:solidFill>
                  <a:srgbClr val="002060"/>
                </a:solidFill>
              </a:rPr>
              <a:t>30/2530 от 01.11.2013 «О предоставлении доступа к электронным ящикам на сервере МИАЦ</a:t>
            </a:r>
            <a:r>
              <a:rPr lang="ru-RU" sz="1800" dirty="0" smtClean="0">
                <a:solidFill>
                  <a:srgbClr val="002060"/>
                </a:solidFill>
              </a:rPr>
              <a:t>»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Медицинская региональная сеть – это ведомственная корпоративная сеть, которая:</a:t>
            </a:r>
          </a:p>
        </p:txBody>
      </p:sp>
    </p:spTree>
    <p:extLst>
      <p:ext uri="{BB962C8B-B14F-4D97-AF65-F5344CB8AC3E}">
        <p14:creationId xmlns:p14="http://schemas.microsoft.com/office/powerpoint/2010/main" val="12467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5910" y="1657349"/>
            <a:ext cx="6732270" cy="4537711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поддерживает </a:t>
            </a:r>
            <a:r>
              <a:rPr lang="ru-RU" sz="2400" dirty="0">
                <a:solidFill>
                  <a:srgbClr val="002060"/>
                </a:solidFill>
              </a:rPr>
              <a:t>общее адресное пространство пользователей сети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обеспечивает обмен информацией для медицинских учреждений Самарской области в защищенной сети, построенный  на основе криптографической защиты данных посредством ПО «</a:t>
            </a:r>
            <a:r>
              <a:rPr lang="ru-RU" sz="2400" dirty="0" err="1">
                <a:solidFill>
                  <a:srgbClr val="002060"/>
                </a:solidFill>
              </a:rPr>
              <a:t>ViPNet</a:t>
            </a:r>
            <a:r>
              <a:rPr lang="ru-RU" sz="2400" dirty="0">
                <a:solidFill>
                  <a:srgbClr val="002060"/>
                </a:solidFill>
              </a:rPr>
              <a:t>», в том числе с выходом в защищенные сети ТФОМС, страховых компаний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основана на современной  программно-технической и технологической  базе (собственные WEB-, FTP-, DNS-сервера, почтовый сервер)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Медицинская региональная сеть – это ведомственная корпоративная сеть, которая:</a:t>
            </a:r>
          </a:p>
        </p:txBody>
      </p:sp>
    </p:spTree>
    <p:extLst>
      <p:ext uri="{BB962C8B-B14F-4D97-AF65-F5344CB8AC3E}">
        <p14:creationId xmlns:p14="http://schemas.microsoft.com/office/powerpoint/2010/main" val="36433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487671"/>
              </p:ext>
            </p:extLst>
          </p:nvPr>
        </p:nvGraphicFramePr>
        <p:xfrm>
          <a:off x="1154113" y="155130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25780" y="275274"/>
            <a:ext cx="7772400" cy="1096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Количество рассылок МИАЦ</a:t>
            </a:r>
            <a:endParaRPr lang="ru-RU" sz="32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66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816</Words>
  <Application>Microsoft Office PowerPoint</Application>
  <PresentationFormat>Экран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Отчет отдела развития региональной сети  за 2015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Лютова Надежда Анатольевна</cp:lastModifiedBy>
  <cp:revision>46</cp:revision>
  <cp:lastPrinted>2016-02-15T09:10:42Z</cp:lastPrinted>
  <dcterms:created xsi:type="dcterms:W3CDTF">2015-09-22T17:05:30Z</dcterms:created>
  <dcterms:modified xsi:type="dcterms:W3CDTF">2016-02-18T10:28:19Z</dcterms:modified>
</cp:coreProperties>
</file>