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0"/>
  </p:notesMasterIdLst>
  <p:sldIdLst>
    <p:sldId id="263" r:id="rId2"/>
    <p:sldId id="264" r:id="rId3"/>
    <p:sldId id="260" r:id="rId4"/>
    <p:sldId id="261" r:id="rId5"/>
    <p:sldId id="262" r:id="rId6"/>
    <p:sldId id="265" r:id="rId7"/>
    <p:sldId id="266" r:id="rId8"/>
    <p:sldId id="270" r:id="rId9"/>
    <p:sldId id="271" r:id="rId10"/>
    <p:sldId id="273" r:id="rId11"/>
    <p:sldId id="274" r:id="rId12"/>
    <p:sldId id="267" r:id="rId13"/>
    <p:sldId id="269" r:id="rId14"/>
    <p:sldId id="268" r:id="rId15"/>
    <p:sldId id="272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showOutlineIcons="0">
    <p:restoredLeft sz="15620"/>
    <p:restoredTop sz="85009" autoAdjust="0"/>
  </p:normalViewPr>
  <p:slideViewPr>
    <p:cSldViewPr>
      <p:cViewPr>
        <p:scale>
          <a:sx n="66" d="100"/>
          <a:sy n="66" d="100"/>
        </p:scale>
        <p:origin x="-1290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7.6584645669291337E-2"/>
          <c:y val="4.2294921468149851E-2"/>
          <c:w val="0.90508202099737456"/>
          <c:h val="0.8157055368079000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29,</a:t>
                    </a:r>
                    <a:r>
                      <a:rPr lang="ru-RU" smtClean="0"/>
                      <a:t>5</a:t>
                    </a:r>
                    <a:endParaRPr lang="en-US"/>
                  </a:p>
                </c:rich>
              </c:tx>
              <c:showVal val="1"/>
            </c:dLbl>
            <c:numFmt formatCode="#,##0.0" sourceLinked="0"/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19.3</c:v>
                </c:pt>
                <c:pt idx="1">
                  <c:v>19.7</c:v>
                </c:pt>
                <c:pt idx="2">
                  <c:v>22</c:v>
                </c:pt>
                <c:pt idx="3">
                  <c:v>23.1</c:v>
                </c:pt>
                <c:pt idx="4">
                  <c:v>29.2</c:v>
                </c:pt>
              </c:numCache>
            </c:numRef>
          </c:val>
        </c:ser>
        <c:shape val="cylinder"/>
        <c:axId val="36410112"/>
        <c:axId val="57869440"/>
        <c:axId val="0"/>
      </c:bar3DChart>
      <c:catAx>
        <c:axId val="364101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(млрд. руб.)</a:t>
                </a:r>
                <a:endParaRPr lang="ru-RU" dirty="0"/>
              </a:p>
            </c:rich>
          </c:tx>
          <c:layout/>
          <c:spPr>
            <a:effectLst>
              <a:outerShdw blurRad="50800" dist="50800" dir="5400000" algn="ctr" rotWithShape="0">
                <a:schemeClr val="bg2"/>
              </a:outerShdw>
            </a:effectLst>
          </c:spPr>
        </c:title>
        <c:numFmt formatCode="General" sourceLinked="1"/>
        <c:tickLblPos val="nextTo"/>
        <c:crossAx val="57869440"/>
        <c:crosses val="autoZero"/>
        <c:auto val="1"/>
        <c:lblAlgn val="ctr"/>
        <c:lblOffset val="100"/>
      </c:catAx>
      <c:valAx>
        <c:axId val="57869440"/>
        <c:scaling>
          <c:orientation val="minMax"/>
        </c:scaling>
        <c:axPos val="l"/>
        <c:majorGridlines/>
        <c:numFmt formatCode="General" sourceLinked="1"/>
        <c:tickLblPos val="nextTo"/>
        <c:crossAx val="364101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2.2085889570552214E-2"/>
          <c:y val="2.8301886792452827E-2"/>
          <c:w val="0.60981595092024543"/>
          <c:h val="0.8301886792452836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страховые взносы на ОМС неработающего населения</c:v>
                </c:pt>
              </c:strCache>
            </c:strRef>
          </c:tx>
          <c:dLbls>
            <c:dLbl>
              <c:idx val="0"/>
              <c:layout>
                <c:manualLayout>
                  <c:x val="1.2594752649195481E-2"/>
                  <c:y val="-2.5263159569873815E-2"/>
                </c:manualLayout>
              </c:layout>
              <c:showVal val="1"/>
            </c:dLbl>
            <c:dLbl>
              <c:idx val="1"/>
              <c:layout>
                <c:manualLayout>
                  <c:x val="1.9591837454304081E-2"/>
                  <c:y val="-4.8000003182760272E-2"/>
                </c:manualLayout>
              </c:layout>
              <c:showVal val="1"/>
            </c:dLbl>
            <c:dLbl>
              <c:idx val="2"/>
              <c:layout>
                <c:manualLayout>
                  <c:x val="1.539358657123897E-2"/>
                  <c:y val="-4.5473687225772823E-2"/>
                </c:manualLayout>
              </c:layout>
              <c:showVal val="1"/>
            </c:dLbl>
            <c:dLbl>
              <c:idx val="3"/>
              <c:layout>
                <c:manualLayout>
                  <c:x val="1.3203395751763941E-2"/>
                  <c:y val="-2.14848626282701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7,2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7.9855952437543343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645" b="1">
                    <a:solidFill>
                      <a:schemeClr val="bg1"/>
                    </a:solidFill>
                    <a:latin typeface="Verdana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5.0999999999999996</c:v>
                </c:pt>
                <c:pt idx="1">
                  <c:v>5.8</c:v>
                </c:pt>
                <c:pt idx="2">
                  <c:v>6.6</c:v>
                </c:pt>
                <c:pt idx="3" formatCode="0.0">
                  <c:v>7</c:v>
                </c:pt>
                <c:pt idx="4">
                  <c:v>7.4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трасферты из бюджета области на расширение тарифа и доп. виды помощи                    </c:v>
                </c:pt>
              </c:strCache>
            </c:strRef>
          </c:tx>
          <c:spPr>
            <a:solidFill>
              <a:srgbClr val="990000"/>
            </a:solidFill>
          </c:spPr>
          <c:dLbls>
            <c:dLbl>
              <c:idx val="0"/>
              <c:layout>
                <c:manualLayout>
                  <c:x val="1.539358657123892E-2"/>
                  <c:y val="-4.6315257506962163E-17"/>
                </c:manualLayout>
              </c:layout>
              <c:showVal val="1"/>
            </c:dLbl>
            <c:dLbl>
              <c:idx val="1"/>
              <c:layout>
                <c:manualLayout>
                  <c:x val="6.9970848051086314E-3"/>
                  <c:y val="7.57894787096216E-3"/>
                </c:manualLayout>
              </c:layout>
              <c:showVal val="1"/>
            </c:dLbl>
            <c:dLbl>
              <c:idx val="2"/>
              <c:layout>
                <c:manualLayout>
                  <c:x val="1.959183745430414E-2"/>
                  <c:y val="-1.2631579784936949E-2"/>
                </c:manualLayout>
              </c:layout>
              <c:showVal val="1"/>
            </c:dLbl>
            <c:dLbl>
              <c:idx val="3"/>
              <c:layout>
                <c:manualLayout>
                  <c:x val="6.4195382741405824E-3"/>
                  <c:y val="-7.943088498619565E-3"/>
                </c:manualLayout>
              </c:layout>
              <c:showVal val="1"/>
            </c:dLbl>
            <c:dLbl>
              <c:idx val="4"/>
              <c:layout>
                <c:manualLayout>
                  <c:x val="1.1179833341256063E-2"/>
                  <c:y val="3.4094129711864332E-2"/>
                </c:manualLayout>
              </c:layout>
              <c:showVal val="1"/>
            </c:dLbl>
            <c:txPr>
              <a:bodyPr/>
              <a:lstStyle/>
              <a:p>
                <a:pPr>
                  <a:defRPr sz="1645" b="1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Verdana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3">
                  <c:v>0.9</c:v>
                </c:pt>
                <c:pt idx="4">
                  <c:v>3.7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страховые взносы на ОМС работающего населения, субвенции из бюджета ФФОМС  и пр. поступления</c:v>
                </c:pt>
              </c:strCache>
            </c:strRef>
          </c:tx>
          <c:dLbls>
            <c:dLbl>
              <c:idx val="3"/>
              <c:layout>
                <c:manualLayout>
                  <c:x val="1.5393586724444646E-2"/>
                  <c:y val="-1.4793745855684036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645" b="1" i="0" u="none" strike="noStrike" kern="1200" baseline="0" dirty="0">
                        <a:solidFill>
                          <a:srgbClr val="181D38"/>
                        </a:solidFill>
                        <a:latin typeface="Verdana" pitchFamily="34" charset="0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6</a:t>
                    </a:r>
                    <a:r>
                      <a:rPr smtClean="0"/>
                      <a:t>,</a:t>
                    </a:r>
                    <a:r>
                      <a:rPr lang="ru-RU" dirty="0" smtClean="0"/>
                      <a:t>5</a:t>
                    </a:r>
                    <a:endParaRPr/>
                  </a:p>
                </c:rich>
              </c:tx>
              <c:spPr/>
              <c:showVal val="1"/>
            </c:dLbl>
            <c:dLbl>
              <c:idx val="4"/>
              <c:layout>
                <c:manualLayout>
                  <c:x val="1.7568309536259506E-2"/>
                  <c:y val="2.2323279430911049E-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12,3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45" b="1">
                    <a:solidFill>
                      <a:srgbClr val="181D38"/>
                    </a:solidFill>
                    <a:latin typeface="Verdana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5.3</c:v>
                </c:pt>
                <c:pt idx="1">
                  <c:v>4.5999999999999996</c:v>
                </c:pt>
                <c:pt idx="2">
                  <c:v>5.2</c:v>
                </c:pt>
                <c:pt idx="3" formatCode="0.0">
                  <c:v>6.6</c:v>
                </c:pt>
                <c:pt idx="4">
                  <c:v>11.9</c:v>
                </c:pt>
              </c:numCache>
            </c:numRef>
          </c:val>
        </c:ser>
        <c:gapWidth val="75"/>
        <c:gapDepth val="75"/>
        <c:shape val="cylinder"/>
        <c:axId val="56506624"/>
        <c:axId val="56516992"/>
        <c:axId val="0"/>
      </c:bar3DChart>
      <c:catAx>
        <c:axId val="565066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r>
                  <a:rPr lang="ru-RU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млрд. рублей</a:t>
                </a:r>
                <a:endPara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316">
                <a:latin typeface="Verdana" pitchFamily="34" charset="0"/>
              </a:defRPr>
            </a:pPr>
            <a:endParaRPr lang="ru-RU"/>
          </a:p>
        </c:txPr>
        <c:crossAx val="56516992"/>
        <c:crosses val="autoZero"/>
        <c:auto val="1"/>
        <c:lblAlgn val="ctr"/>
        <c:lblOffset val="100"/>
      </c:catAx>
      <c:valAx>
        <c:axId val="56516992"/>
        <c:scaling>
          <c:orientation val="minMax"/>
        </c:scaling>
        <c:axPos val="l"/>
        <c:majorGridlines/>
        <c:numFmt formatCode="General" sourceLinked="1"/>
        <c:tickLblPos val="none"/>
        <c:crossAx val="56506624"/>
        <c:crosses val="autoZero"/>
        <c:crossBetween val="between"/>
      </c:valAx>
      <c:spPr>
        <a:noFill/>
        <a:ln w="20891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80">
                <a:latin typeface="Verdana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800307932111021"/>
          <c:y val="0.19408706543886892"/>
          <c:w val="0.33812469047958665"/>
          <c:h val="0.63336365627134483"/>
        </c:manualLayout>
      </c:layout>
      <c:txPr>
        <a:bodyPr/>
        <a:lstStyle/>
        <a:p>
          <a:pPr>
            <a:defRPr sz="1316">
              <a:latin typeface="Verdana" pitchFamily="34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 </a:t>
                    </a:r>
                    <a:r>
                      <a:rPr lang="en-US" smtClean="0"/>
                      <a:t>263,6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 </a:t>
                    </a:r>
                    <a:r>
                      <a:rPr lang="en-US" smtClean="0"/>
                      <a:t>285,1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 </a:t>
                    </a:r>
                    <a:r>
                      <a:rPr lang="en-US" smtClean="0"/>
                      <a:t>890,0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4 </a:t>
                    </a:r>
                    <a:r>
                      <a:rPr lang="en-US" smtClean="0"/>
                      <a:t>552,5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7 </a:t>
                    </a:r>
                    <a:r>
                      <a:rPr lang="ru-RU" smtClean="0"/>
                      <a:t>299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4</a:t>
                    </a:r>
                    <a:endParaRPr lang="en-US" dirty="0"/>
                  </a:p>
                </c:rich>
              </c:tx>
              <c:showVal val="1"/>
            </c:dLbl>
            <c:numFmt formatCode="#,##0.00" sourceLinked="0"/>
            <c:txPr>
              <a:bodyPr/>
              <a:lstStyle/>
              <a:p>
                <a:pPr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3263.6</c:v>
                </c:pt>
                <c:pt idx="1">
                  <c:v>3285.1</c:v>
                </c:pt>
                <c:pt idx="2">
                  <c:v>3890</c:v>
                </c:pt>
                <c:pt idx="3">
                  <c:v>4552.53</c:v>
                </c:pt>
                <c:pt idx="4">
                  <c:v>7171.35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Лист1!$C$2:$C$6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Лист1!$D$2:$D$6</c:f>
            </c:numRef>
          </c:val>
        </c:ser>
        <c:shape val="cylinder"/>
        <c:axId val="71665920"/>
        <c:axId val="71684480"/>
        <c:axId val="0"/>
      </c:bar3DChart>
      <c:catAx>
        <c:axId val="716659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4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r>
                  <a:rPr lang="ru-RU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(руб.)</a:t>
                </a:r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c:rich>
          </c:tx>
          <c:layout/>
        </c:title>
        <c:numFmt formatCode="General" sourceLinked="1"/>
        <c:tickLblPos val="nextTo"/>
        <c:crossAx val="71684480"/>
        <c:crosses val="autoZero"/>
        <c:auto val="1"/>
        <c:lblAlgn val="ctr"/>
        <c:lblOffset val="100"/>
      </c:catAx>
      <c:valAx>
        <c:axId val="71684480"/>
        <c:scaling>
          <c:orientation val="minMax"/>
        </c:scaling>
        <c:axPos val="l"/>
        <c:majorGridlines/>
        <c:numFmt formatCode="General" sourceLinked="1"/>
        <c:tickLblPos val="nextTo"/>
        <c:crossAx val="716659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посещений на 1 жителя</c:v>
                </c:pt>
              </c:strCache>
            </c:strRef>
          </c:tx>
          <c:dLbls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</c:v>
                </c:pt>
                <c:pt idx="1">
                  <c:v>8.9600000000000026</c:v>
                </c:pt>
                <c:pt idx="2">
                  <c:v>9.7399999999999984</c:v>
                </c:pt>
                <c:pt idx="3">
                  <c:v>10.4</c:v>
                </c:pt>
                <c:pt idx="4">
                  <c:v>11.1</c:v>
                </c:pt>
                <c:pt idx="5">
                  <c:v>11.4</c:v>
                </c:pt>
              </c:numCache>
            </c:numRef>
          </c:val>
        </c:ser>
        <c:marker val="1"/>
        <c:axId val="76710656"/>
        <c:axId val="76712192"/>
      </c:lineChart>
      <c:catAx>
        <c:axId val="76710656"/>
        <c:scaling>
          <c:orientation val="minMax"/>
        </c:scaling>
        <c:axPos val="b"/>
        <c:numFmt formatCode="General" sourceLinked="1"/>
        <c:tickLblPos val="nextTo"/>
        <c:crossAx val="76712192"/>
        <c:crosses val="autoZero"/>
        <c:auto val="1"/>
        <c:lblAlgn val="ctr"/>
        <c:lblOffset val="100"/>
      </c:catAx>
      <c:valAx>
        <c:axId val="76712192"/>
        <c:scaling>
          <c:orientation val="minMax"/>
        </c:scaling>
        <c:axPos val="l"/>
        <c:majorGridlines/>
        <c:numFmt formatCode="General" sourceLinked="1"/>
        <c:tickLblPos val="nextTo"/>
        <c:crossAx val="767106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койко-дней на 1 жителя</c:v>
                </c:pt>
              </c:strCache>
            </c:strRef>
          </c:tx>
          <c:dLbls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1.84</c:v>
                </c:pt>
                <c:pt idx="1">
                  <c:v>1.79</c:v>
                </c:pt>
                <c:pt idx="2">
                  <c:v>1.6400000000000001</c:v>
                </c:pt>
                <c:pt idx="3">
                  <c:v>1.6400000000000001</c:v>
                </c:pt>
                <c:pt idx="4">
                  <c:v>1.6400000000000001</c:v>
                </c:pt>
                <c:pt idx="5">
                  <c:v>1.6400000000000001</c:v>
                </c:pt>
              </c:numCache>
            </c:numRef>
          </c:val>
        </c:ser>
        <c:marker val="1"/>
        <c:axId val="76802304"/>
        <c:axId val="76804096"/>
      </c:lineChart>
      <c:catAx>
        <c:axId val="76802304"/>
        <c:scaling>
          <c:orientation val="minMax"/>
        </c:scaling>
        <c:axPos val="b"/>
        <c:numFmt formatCode="General" sourceLinked="1"/>
        <c:tickLblPos val="nextTo"/>
        <c:crossAx val="76804096"/>
        <c:crosses val="autoZero"/>
        <c:auto val="1"/>
        <c:lblAlgn val="ctr"/>
        <c:lblOffset val="100"/>
      </c:catAx>
      <c:valAx>
        <c:axId val="76804096"/>
        <c:scaling>
          <c:orientation val="minMax"/>
        </c:scaling>
        <c:axPos val="l"/>
        <c:majorGridlines/>
        <c:numFmt formatCode="General" sourceLinked="1"/>
        <c:tickLblPos val="nextTo"/>
        <c:crossAx val="768023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пациенто-дней на 1 жителя</c:v>
                </c:pt>
              </c:strCache>
            </c:strRef>
          </c:tx>
          <c:dLbls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0.54300000000000004</c:v>
                </c:pt>
                <c:pt idx="1">
                  <c:v>0.52</c:v>
                </c:pt>
                <c:pt idx="2">
                  <c:v>0.59</c:v>
                </c:pt>
                <c:pt idx="3">
                  <c:v>0.6160000000000001</c:v>
                </c:pt>
                <c:pt idx="4">
                  <c:v>0.62900000000000011</c:v>
                </c:pt>
                <c:pt idx="5">
                  <c:v>0.63600000000000012</c:v>
                </c:pt>
              </c:numCache>
            </c:numRef>
          </c:val>
        </c:ser>
        <c:marker val="1"/>
        <c:axId val="77189120"/>
        <c:axId val="77190656"/>
      </c:lineChart>
      <c:catAx>
        <c:axId val="77189120"/>
        <c:scaling>
          <c:orientation val="minMax"/>
        </c:scaling>
        <c:axPos val="b"/>
        <c:numFmt formatCode="General" sourceLinked="1"/>
        <c:tickLblPos val="nextTo"/>
        <c:crossAx val="77190656"/>
        <c:crosses val="autoZero"/>
        <c:auto val="1"/>
        <c:lblAlgn val="ctr"/>
        <c:lblOffset val="100"/>
      </c:catAx>
      <c:valAx>
        <c:axId val="77190656"/>
        <c:scaling>
          <c:orientation val="minMax"/>
        </c:scaling>
        <c:axPos val="l"/>
        <c:majorGridlines/>
        <c:numFmt formatCode="General" sourceLinked="1"/>
        <c:tickLblPos val="nextTo"/>
        <c:crossAx val="771891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вызовов на 1 жителя</c:v>
                </c:pt>
              </c:strCache>
            </c:strRef>
          </c:tx>
          <c:dLbls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0.23200000000000001</c:v>
                </c:pt>
                <c:pt idx="2">
                  <c:v>0.26100000000000001</c:v>
                </c:pt>
                <c:pt idx="3">
                  <c:v>0.26100000000000001</c:v>
                </c:pt>
                <c:pt idx="4">
                  <c:v>0.26100000000000001</c:v>
                </c:pt>
                <c:pt idx="5">
                  <c:v>0.26100000000000001</c:v>
                </c:pt>
              </c:numCache>
            </c:numRef>
          </c:val>
        </c:ser>
        <c:marker val="1"/>
        <c:axId val="77515392"/>
        <c:axId val="77599104"/>
      </c:lineChart>
      <c:catAx>
        <c:axId val="77515392"/>
        <c:scaling>
          <c:orientation val="minMax"/>
        </c:scaling>
        <c:axPos val="b"/>
        <c:numFmt formatCode="General" sourceLinked="1"/>
        <c:tickLblPos val="nextTo"/>
        <c:crossAx val="77599104"/>
        <c:crosses val="autoZero"/>
        <c:auto val="1"/>
        <c:lblAlgn val="ctr"/>
        <c:lblOffset val="100"/>
      </c:catAx>
      <c:valAx>
        <c:axId val="77599104"/>
        <c:scaling>
          <c:orientation val="minMax"/>
        </c:scaling>
        <c:axPos val="l"/>
        <c:majorGridlines/>
        <c:numFmt formatCode="General" sourceLinked="1"/>
        <c:tickLblPos val="nextTo"/>
        <c:crossAx val="775153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0B7D9-68D6-4709-860C-795A5B57F83F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AC7E2-944A-426F-B974-AE782799A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Мероприятия, проводимые в здравоохранении Самарской области в 2013 году, направлены на формирование стабильной системы финансирования и создание адекватной модели оплаты труда медицинского персонала, которые должны способствовать восстановлению управляемости отраслью на основе единых организационных и финансовых принципов.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C7E2-944A-426F-B974-AE782799ACB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Согласно Дорожной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карте объем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стационарозамещающей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помощи за 10 лет в расчете на жителя в области должен вырасти на 22 % - с 0,543 до 0,636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пациенто-дней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 этой точки зрения отрадно отметить, что 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орматив количества койко-дней на 1 застрахованного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стационарах дневного пребывания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целом по области выполнен на 117%, уровень госпитализации на 1застрахованного  в целом по области в пределах норматива. Фактическая длительность госпитализации в дневные стационары по области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превышает норматив -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11,6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пациенто-дня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нормативе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10,4,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том числе по городским округам 12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пациенто-дней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 сельским районам – 10,2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пациенто-дня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Наибольший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объем выполнили ЦРБ Красноярского района – 200 %,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Большечерниговского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157 %,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Похвистневского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141 %. Не выполнили план ЦРБ: Богатовская – 59 %,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Кошкинская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65 %,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Сызранская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67 %; СГБ №10 – 73 %, СОКОБ – 40 %.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C7E2-944A-426F-B974-AE782799ACB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Согласно Дорожной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карте объем скорой мед помощи за 8 лет в расчете на жителя в области должен вырасти на 12,5 % - с 0,232 до 0,261 вызова. Поскольку исходный уровень в области сложился низкий, нам нет необходимости снижать этот показатель, а увеличение объема  позволит повысить доступность этого вида помощи.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октября 2012 г.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скорая медицинская помощь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работает в системе ОМС, за это время кадровая ситуация стабилизировалась. Этому способствовали серьезные меры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министерства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Территориального фонда ОМС по улучшению материально-технической базы самой службы СМП,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увеличению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заработной платы в среднем на 31% у фельдшеров и 29% у врачей. Исполнение объемных показателей по СМП составило по области 87 % (превышение в ЦРБ Алексеевского района – 165 %,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Хворостянского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– 139 %,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Челновершинского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Шигонского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по 135%, значительное невыполнение – в ЦРБ Борского – 34 %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Исаклинского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районов – 35 %). 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C7E2-944A-426F-B974-AE782799ACB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Норматив по оказанию населению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неотложной помощи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области выполнен в объеме 12 % от полугодового плана, в т.ч. в городах – на 24 % (ГБУЗ СО «Самарская ГКП №15 – 91 %, ГБУЗ СО «Самарская ГП №1» - 62 %, ГБУЗ СО «Самарская ГП №9» - 46 %), в сельских районах – на 5 % (ГБУЗ СО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Похвистневская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ЦБГР» - 41 %, ГБУЗ СО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Нефтегорская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ЦРБ» - 12 %). Амбулаторно-поликлиническими учреждениями г.о. Тольятти план выполнен на 3 %, в т.ч. по поликлиникам: №1 – 5 %, №2 – 0 %, №3 – 2 %, №4 – 8 %. Проблемные вопросы организации оказания неотложной медицинской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помощи в городской поликлинике осветит в своем выступлении заместитель главного врача ГБУЗ СО «ТГП №4» Марина Евгеньевна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Рогожева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целом нам совместно с Фондом необходимо проработать эти вопросы, чтобы с 2014 года вывести этот вид помощи из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подушевого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норматива.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C7E2-944A-426F-B974-AE782799ACB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Наибольшие проблемы в оказании сбалансированной по видам и условиям оказания медицинской помощи отмечаются в ЦРБ, обслуживающих малое количество населения: перевыполнение объемов стационарной помощи за счет внешних и необоснованных внутренних госпитализаций, невыполнение нормативов по АПП и стационарно-замещающим видам помощи. Я взял для примера первую по алфавиту ЦРБ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Для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того, чтобы «выжить» и обеспечить заработную плату сотрудникам, все плановые объемы в первом полугодии были перевыполнены. При этом две трети стационарных услуг – внешние. Как выход – оптимизация коечного фонда в системе ММЦ на функциональной основе, о чем будет сказано в выступлении главного врача ГБУЗ СО 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Елховская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ЦРБ» Андрея Геннадьевича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Житлова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C7E2-944A-426F-B974-AE782799ACB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Другой</a:t>
            </a:r>
            <a:r>
              <a:rPr lang="ru-RU" baseline="0" dirty="0" smtClean="0"/>
              <a:t> путь решения «проблемных» больниц – объединение в ММЦ как в одно юридическое лицо. Наиболее проработан этот вопрос в настоящее время главными врачами </a:t>
            </a:r>
            <a:r>
              <a:rPr lang="ru-RU" baseline="0" dirty="0" err="1" smtClean="0"/>
              <a:t>Нефтегорской</a:t>
            </a:r>
            <a:r>
              <a:rPr lang="ru-RU" baseline="0" dirty="0" smtClean="0"/>
              <a:t> ЦРБ и ЦГБ г.о. Отрадный. Модель на примере создания </a:t>
            </a:r>
            <a:r>
              <a:rPr lang="ru-RU" baseline="0" dirty="0" err="1" smtClean="0"/>
              <a:t>Нефтегорского</a:t>
            </a:r>
            <a:r>
              <a:rPr lang="ru-RU" baseline="0" dirty="0" smtClean="0"/>
              <a:t> ММЦ будет представлена Вашему вниманию в докладе Дмитрия Николаевича Лисицы.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C7E2-944A-426F-B974-AE782799ACB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01.07.2013 по данным статистики в области открыто 32 диагностические койки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Большеглушицкая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Хворостянская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ЦРБ – по 2,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Большечерниговская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ЦРБ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Клявлинская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ЦРБ – по 1, 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Похвистневская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ЦБГР – 10, Сергиевская ЦРБ – 4,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Сызранская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ГБ №2 и Самарская ГБ №10 – по 2, Жигулевская ЦГБ и Тольяттинская ГДБ №1 – по 4). На этих койках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пролечен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381 больной, из них 5 переведены в стационар (все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Клявлинская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ЦРБ). По данным ТФОМС Самарской области  (по оплаченным за 6 мес. счетам) на диагностических койках пролечено 423 пациента на сумму 435,6 тыс. рублей (наибольший объем – ГБУЗ СО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Похвистневская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ЦБГР – 168 человек). При отсутствии развернутых коек выставлены счета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Челновершинской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ЦРБ (33),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Новокуйбышевской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(47)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Отрадненской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(73) ЦГБ. Во многих других стационарах  оказывается  и  оплачивается  медицинская  помощь  по  позиции  «оказание амбулаторной  помощи  в  приемном  отделении  стационара  (без госпитализации)». Всего по области оказано 85694 услуги на общую сумму 65,4 млн. руб. Наибольшее число оказанных услуг – ГБУЗ СО «СОКБ им. М.И. Калинина» - 21219 (из них 15319 – 72,2% - детям) и ГБУЗ СО «Тольяттинская ГКБ №5» - 17855 (из них 4644 – 26 % - детям). Об опыте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организации работы «диагностической» койки пойдет речь  в выступлении заместителя главного врача ГБУЗ СО «ТГКБ №5» Натальи Николаевны Хуторской.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C7E2-944A-426F-B974-AE782799ACB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целью снижения смертности населения от управляемых причин смерти в области второй год работает система стимулирования медицинских работников за раннее выявление онкологических заболеваний. Однако не у всех руководителей это направление работы нашло должный отклик. За 6 месяцев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стимулирукющие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выплаты по 1500 рублей получили 806 врачей. Наибольшее количество – в ТГКП №3 – 52, Самарская ГП №6 – 47, ТГП №2 – 43, СМСЧ №14 – 41,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Безенчукская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Кинельская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ЦРБ – по 19. Ни один врач не получил выплату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Борской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Красноармейской,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Нефтегорской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Приволжской,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Шигонской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ЦРБ. Более подробно о проблемах в реализации программы доложит главный врач ГБУЗ СО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«СОКОД» Андрей Евгеньевич Орлов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C7E2-944A-426F-B974-AE782799ACB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соответствии с вышесказанным нами</a:t>
            </a:r>
            <a:r>
              <a:rPr lang="ru-RU" baseline="0" dirty="0" smtClean="0"/>
              <a:t> разработан план совместной работы Министерства, Фонда и СамГМУ, который выносится на обсуждение и принятие решения членами Коллегии.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C7E2-944A-426F-B974-AE782799ACB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C7E2-944A-426F-B974-AE782799ACB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Отличительной особенностью Программы государственных гарантий бесплатного оказания гражданам медицинской помощи на 2013 год является следующее: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Программа разработана на три года;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приведена в соответствие с требованиями нового законодательства в сфере охраны здоровья граждан;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содержит средние нормативы объема и стоимости неотложной и паллиативной медицинской помощи;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введена новая единица объема амбулаторной помощи – обращение, как кратность посещений при одном заболевании;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конкретизированы способы оплаты медицинской помощи.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Определен порядок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условия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оказания бесплатной медицинской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помощи, такие как 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Реализации права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выбор медицинского учреждения 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врача;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право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внеочередного оказания медицинской помощи отдельным категориям граждан в медицинских организациях;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порядок обеспечения граждан лекарственными препаратами, медицинскими изделиями, донорской кровью и ее компонентами, лечебным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питанием;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перечень мероприятий по профилактике заболеваний и формированию здорового образа жизни;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условия размещения пациентов в маломестных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палатах;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порядок предоставления транспортных услуг при сопровождении медицинским работником пациента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758270"/>
            <a:ext cx="2971800" cy="457200"/>
          </a:xfrm>
        </p:spPr>
        <p:txBody>
          <a:bodyPr/>
          <a:lstStyle/>
          <a:p>
            <a:fld id="{C4AAC7E2-944A-426F-B974-AE782799ACB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Arial" pitchFamily="34" charset="0"/>
              </a:rPr>
              <a:t>С </a:t>
            </a:r>
            <a:r>
              <a:rPr lang="ru-RU" sz="1200" dirty="0" smtClean="0">
                <a:latin typeface="Arial" pitchFamily="34" charset="0"/>
              </a:rPr>
              <a:t>2010 </a:t>
            </a:r>
            <a:r>
              <a:rPr lang="ru-RU" sz="1200" dirty="0" smtClean="0">
                <a:latin typeface="Arial" pitchFamily="34" charset="0"/>
              </a:rPr>
              <a:t>года произошел рост Программы государственных гарантий области </a:t>
            </a:r>
            <a:r>
              <a:rPr lang="ru-RU" sz="1200" dirty="0" smtClean="0">
                <a:latin typeface="Arial" pitchFamily="34" charset="0"/>
              </a:rPr>
              <a:t>на почти на 50 %, </a:t>
            </a:r>
            <a:r>
              <a:rPr lang="ru-RU" sz="1200" dirty="0" smtClean="0">
                <a:latin typeface="Arial" pitchFamily="34" charset="0"/>
              </a:rPr>
              <a:t>стоимость Программы на 2013 год составляет 29,5млрд. рублей. Однако даже при таком значительном росте мы пока не можем выполнить объемные нормативы, рекомендуемые федеральными органами, в частности, по скорой медицинской и стационарной помощи, причем в части средств из областного бюджета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C7E2-944A-426F-B974-AE782799ACBF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itchFamily="34" charset="0"/>
              </a:rPr>
              <a:t>В то же время более заметный рост отмечается </a:t>
            </a:r>
            <a:r>
              <a:rPr lang="ru-RU" dirty="0" smtClean="0">
                <a:latin typeface="Arial" pitchFamily="34" charset="0"/>
              </a:rPr>
              <a:t>в части программы </a:t>
            </a:r>
            <a:r>
              <a:rPr lang="ru-RU" sz="1200" dirty="0" smtClean="0">
                <a:latin typeface="Arial" pitchFamily="34" charset="0"/>
              </a:rPr>
              <a:t>обязательного </a:t>
            </a:r>
            <a:r>
              <a:rPr lang="ru-RU" sz="1200" dirty="0" smtClean="0">
                <a:latin typeface="Arial" pitchFamily="34" charset="0"/>
              </a:rPr>
              <a:t>медицинского страхования. ТП ОМС выросла с 2009 года на 125 % (с 10,4 до 23,4 млрд. руб.). Если в структуре программы государственных гарантий территориальная программа ОМС составляла в 2009 – 2010 годах 53 %, то в 2013 году удельный вес средств ОМС вырос до 79%, что соответствует постепенному переходу здравоохранения области к одноканальному финансированию.</a:t>
            </a:r>
            <a:r>
              <a:rPr lang="en-US" sz="1200" dirty="0" smtClean="0">
                <a:latin typeface="Arial" pitchFamily="34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связи с переходом на одноканальное финансирование в стоимость территориальной программы ОМС на 2013 год включены расходы на содержание учреждений здравоохранения всех форм собственности, работающих в системе ОМС; расходы на оказание медицинской помощи отделениями скорой медицинской помощи, ранее финансируемые за счет средств бюджетов по всем статьям затрат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исключением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расходов на финансирование целевых программ, капитального строительства, капитального ремонта, регистрацию земельных участков и расходов на приобретение дорогостоящего оборудования стоимостью свыше 100 тысяч рублей за единицу.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Такая система финансирования по расширенному тарифу позволяет главным врачам маневрировать заработанными за оказанную медицинскую помощь средствами, и, в случае необходимости, направлять их на наиболее приоритетные статьи расходов, включая ремонт оборудования, закупку недорогого оборудования, повышение квалификации медицинских работников. Внедрение преимущественно одноканальной системы финансирования приводит к включению механизма экономической заинтересованности в расширении ресурсосберегающих технологий и рациональном использовании имеющихся финансовых средств.</a:t>
            </a:r>
          </a:p>
          <a:p>
            <a:r>
              <a:rPr lang="ru-RU" sz="1200" dirty="0" smtClean="0">
                <a:latin typeface="Arial" pitchFamily="34" charset="0"/>
              </a:rPr>
              <a:t>Следует отметить и такой важный факт, как значительный, опережающий  рост в системе ОМС поступлений из бюджета в виде платежей за неработающее население. С 2009 года эти поступления выросли с 5,1 млрд. рублей до 7,4 млрд. рублей, или на 45 %, а если учесть все поступления из бюджета области в ОМС, рост составит более 100 %.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C7E2-944A-426F-B974-AE782799ACBF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Arial" pitchFamily="34" charset="0"/>
              </a:rPr>
              <a:t>Одновременно отмечается на 123,7 % рост по ОМС и </a:t>
            </a:r>
            <a:r>
              <a:rPr lang="ru-RU" sz="1200" dirty="0" err="1" smtClean="0">
                <a:latin typeface="Arial" pitchFamily="34" charset="0"/>
              </a:rPr>
              <a:t>подушевого</a:t>
            </a:r>
            <a:r>
              <a:rPr lang="ru-RU" sz="1200" dirty="0" smtClean="0">
                <a:latin typeface="Arial" pitchFamily="34" charset="0"/>
              </a:rPr>
              <a:t> норматива,  который вплотную приблизился к федеральному рекомендуемому показателю  и в 2013 году составил 7 299,4  рубля.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C7E2-944A-426F-B974-AE782799ACB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Одним из основных условий стабильности финансирования медицинских организаций является выполнение объемов медицинской помощи, установленных Комиссией по разработке территориальной программы ОМС.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Доля затрат на АПП в Объемах составляет 43,7%, стационарной помощи – 51,3%,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стационарозамещающей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помощи – 4,6%, </a:t>
            </a:r>
            <a:r>
              <a:rPr lang="ru-RU" sz="1200" kern="1200" dirty="0" smtClean="0">
                <a:latin typeface="+mn-lt"/>
                <a:ea typeface="+mn-ea"/>
                <a:cs typeface="+mn-cs"/>
              </a:rPr>
              <a:t>экстракорпорального оплодотворения</a:t>
            </a:r>
            <a:r>
              <a:rPr lang="ru-RU" sz="1200" kern="1200" baseline="0" dirty="0" smtClean="0">
                <a:latin typeface="+mn-lt"/>
                <a:ea typeface="+mn-ea"/>
                <a:cs typeface="+mn-cs"/>
              </a:rPr>
              <a:t> </a:t>
            </a:r>
            <a:r>
              <a:rPr lang="ru-RU" sz="1200" u="none" kern="1200" dirty="0" smtClean="0">
                <a:latin typeface="+mn-lt"/>
                <a:ea typeface="+mn-ea"/>
                <a:cs typeface="+mn-cs"/>
              </a:rPr>
              <a:t> – 0,3%. В дорожной карте </a:t>
            </a:r>
            <a:r>
              <a:rPr lang="ru-RU" sz="1200" u="none" kern="1200" dirty="0" smtClean="0">
                <a:latin typeface="+mn-lt"/>
                <a:ea typeface="+mn-ea"/>
                <a:cs typeface="+mn-cs"/>
              </a:rPr>
              <a:t>до 2020 года предусмотрен</a:t>
            </a:r>
            <a:r>
              <a:rPr lang="ru-RU" sz="1200" u="none" kern="1200" baseline="0" dirty="0" smtClean="0">
                <a:latin typeface="+mn-lt"/>
                <a:ea typeface="+mn-ea"/>
                <a:cs typeface="+mn-cs"/>
              </a:rPr>
              <a:t> </a:t>
            </a:r>
            <a:r>
              <a:rPr lang="ru-RU" sz="1200" u="none" kern="1200" baseline="0" dirty="0" smtClean="0">
                <a:latin typeface="+mn-lt"/>
                <a:ea typeface="+mn-ea"/>
                <a:cs typeface="+mn-cs"/>
              </a:rPr>
              <a:t>рост удельного веса СЗП в 2,3 раза, за счет СП и </a:t>
            </a:r>
            <a:r>
              <a:rPr lang="ru-RU" sz="1200" u="none" kern="1200" baseline="0" dirty="0" smtClean="0">
                <a:latin typeface="+mn-lt"/>
                <a:ea typeface="+mn-ea"/>
                <a:cs typeface="+mn-cs"/>
              </a:rPr>
              <a:t>АПП.</a:t>
            </a:r>
            <a:endParaRPr lang="ru-RU" sz="1200" u="none" kern="1200" dirty="0" smtClean="0"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 исполнение требований Федеральной Программы государственных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гарантий,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впервые структура Объемов амбулаторно-поликлинической помощи включает в себя следующие виды: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амбулаторно-поликлинические услуги, включая посещения с профилактической целью – 88% от общего количества посещений, 77% - финансовых средств;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неотложная помощь – 4% посещений, 5% финансовых средства;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гемодиализ – 1% посещений, 9% финансовых средства;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амбулаторная стоматологическая помощь – 7% посещений, 9% финансовых средства.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u="none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C7E2-944A-426F-B974-AE782799ACBF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C7E2-944A-426F-B974-AE782799ACB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Согласно Дорожной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карте объем АПП за 10 лет в расчете на жителя в области должен вырасти на 63 % - с 7 до 11,4.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Фактический объем посещений  (услуг) по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амбулаторно-поликлинической помощи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1 застрахованного в 1 полугодии составил: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области - 94% от нормативного показателя, в т.ч. по городским округам – 97% (превышение норматива объема на 1 застрахованного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Самаре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112%,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Отрадном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103%; меньше норматива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Чапаевске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73%,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Жигулевске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79%); по сельским районам – 87% (значительно больше норматива по ЦРБ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Шенталинского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района – 123%, ЦРБ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Кинель-Черкасского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района  - 117%, ЦРБ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Камышлинского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района – 114%, ЦРБ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Клявлинского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района – 110% и др.;  меньше норматива по ЦРБ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Большеглушицкого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района – 51%,  ЦРБ Красноармейского района – 59%, ЦРБ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Большечерниговского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района – 66%, ЦРБ Ставропольского района – 63% и др.).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C7E2-944A-426F-B974-AE782799ACBF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Согласно Дорожной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карте объем стационарной помощи за 10 лет в расчете на жителя в области должен снизиться на 12 % - с 1,84 до 1,64 койко-дней.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Норматив количества койко-дней на 1 застрахованного в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стационарах круглосуточного пребывания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целом по области выполнен на 102%.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Уровень госпитализации на 1 застрахованного  по всем территориям области за исключением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Самары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(96% от норматива) 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Новокуйбышевска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(99%) превышает нормативный и составляет  в целом по области 104%.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Фактическая длительность госпитализации  по области - 9,35 койко-дня при нормативе – 9,7, в том числе по городским округам - 9,4 , по сельским районам – 9,2 койко-дня.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Средняя стоимость койко-дня в целом по области составила 102% от нормативной (1664,74 руб.).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Остается высоким удельный вес экстренной госпитализации – 71% в целом по области, в т.ч. по сельским районам - 66% (ЦРБ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Безенчукского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района – 79%, ЦРБ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Кинельчеркассого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района – 76%, ЦРБ Ставропольского района – 79%, ЦРБ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Челновершинского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района – 77%); по городским округам - 73% (выше среднего показателя удельный вес экстренной госпитализации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Тольятти – 77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%, и 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Жигулевск – 74% и др.). По сравнению с 2012 годом показатель увеличился на 2%, хотя в программе развития здравоохранения области запланировано постепенное снижение этого показателя.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Количество госпитализаций, оказанных застрахованным жителям на других территориях  в пределах Самарской области (внешняя госпитализация) в целом по области составила 28,5% от общего количества госпитализаций, в стоимостном выражении – 37,4%, по сравнению с 1 полугодием  2012 года снизилось соответственно на 8% и 9%. Однако, по сельским районам доля внешних госпитализаций увеличилась  на 4%, высокая доля внешних госпитализаций в районах – спутниках крупных городов (ЦРБ Волжского района – 72,2%,  ЦРБ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Сызранского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района – 68,8%, ЦРБ Ставропольского района – 65,2%).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По городским округам  доля внешних госпитализаций составила 21,2% и снизилась по сравнению с 2012 годом на 6%. Выше среднего по городским округам показателя доля внешних госпитализаций в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Жигулевске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(54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%) и Октябрьске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(51%); в то же время в Тольятти доля внешних госпитализаций незначительна – 5,2%.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>Согласно проведенному анализу, в системе ОМС функционирует около 2000 избыточных коек. Если их число останется неизменным, то в условиях снижения объемов помощи к 2020 году койка будет работать 270 дней в году. Создана рабочая группа по оптимизации коечного фонда, её задача – в ближайшее время привести коечный фонд в соответствие с потребностями.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C7E2-944A-426F-B974-AE782799ACBF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054B205-74C6-4B36-AC4E-5FC046A49836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8955AC4-1D7C-4354-AF00-A330E50E1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B205-74C6-4B36-AC4E-5FC046A49836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5AC4-1D7C-4354-AF00-A330E50E1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B205-74C6-4B36-AC4E-5FC046A49836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5AC4-1D7C-4354-AF00-A330E50E1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054B205-74C6-4B36-AC4E-5FC046A49836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5AC4-1D7C-4354-AF00-A330E50E1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054B205-74C6-4B36-AC4E-5FC046A49836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8955AC4-1D7C-4354-AF00-A330E50E156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054B205-74C6-4B36-AC4E-5FC046A49836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8955AC4-1D7C-4354-AF00-A330E50E1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054B205-74C6-4B36-AC4E-5FC046A49836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8955AC4-1D7C-4354-AF00-A330E50E1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B205-74C6-4B36-AC4E-5FC046A49836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5AC4-1D7C-4354-AF00-A330E50E1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054B205-74C6-4B36-AC4E-5FC046A49836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8955AC4-1D7C-4354-AF00-A330E50E1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054B205-74C6-4B36-AC4E-5FC046A49836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8955AC4-1D7C-4354-AF00-A330E50E1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054B205-74C6-4B36-AC4E-5FC046A49836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8955AC4-1D7C-4354-AF00-A330E50E1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054B205-74C6-4B36-AC4E-5FC046A49836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8955AC4-1D7C-4354-AF00-A330E50E1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603456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Реализация Территориальной программы ОМС </a:t>
            </a:r>
            <a:br>
              <a:rPr lang="ru-RU" b="1" dirty="0" smtClean="0"/>
            </a:br>
            <a:r>
              <a:rPr lang="ru-RU" b="1" dirty="0" smtClean="0"/>
              <a:t>за 6 месяцев 2013 года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3284984"/>
            <a:ext cx="8062912" cy="175260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С.А. </a:t>
            </a:r>
            <a:r>
              <a:rPr lang="ru-RU" b="1" dirty="0" err="1" smtClean="0"/>
              <a:t>Вдовенко</a:t>
            </a:r>
            <a:r>
              <a:rPr lang="ru-RU" b="1" dirty="0" smtClean="0"/>
              <a:t> – заместитель министра – руководитель департамента реализации законодательства в сфере здравоохранения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</a:rPr>
              <a:t>Стационарозамещающая</a:t>
            </a:r>
            <a:r>
              <a:rPr lang="ru-RU" sz="3600" b="1" dirty="0" smtClean="0">
                <a:solidFill>
                  <a:srgbClr val="FF0000"/>
                </a:solidFill>
              </a:rPr>
              <a:t> помощь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28596" y="1428736"/>
          <a:ext cx="8186738" cy="184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3429000"/>
            <a:ext cx="8429684" cy="3429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800" dirty="0" smtClean="0"/>
              <a:t>Норматив количества койко-дней на 1 застрахованного </a:t>
            </a:r>
            <a:r>
              <a:rPr lang="ru-RU" sz="2800" u="sng" dirty="0" smtClean="0"/>
              <a:t>в стационарах дневного пребывания</a:t>
            </a:r>
            <a:r>
              <a:rPr lang="ru-RU" sz="2800" dirty="0" smtClean="0"/>
              <a:t> в целом по области выполнен на 117%, уровень госпитализации на 1застрахованного  в целом по области в пределах норматива. Фактическая длительность госпитализации в дневные стационары по области – 11,6 </a:t>
            </a:r>
            <a:r>
              <a:rPr lang="ru-RU" sz="2800" dirty="0" err="1" smtClean="0"/>
              <a:t>пациенто-дня</a:t>
            </a:r>
            <a:r>
              <a:rPr lang="ru-RU" sz="2800" dirty="0" smtClean="0"/>
              <a:t> (норматив – 10,4 </a:t>
            </a:r>
            <a:r>
              <a:rPr lang="ru-RU" sz="2800" dirty="0" err="1" smtClean="0"/>
              <a:t>пациенто-дня</a:t>
            </a:r>
            <a:r>
              <a:rPr lang="ru-RU" sz="2800" dirty="0" smtClean="0"/>
              <a:t>), в том числе по городским округам 12 </a:t>
            </a:r>
            <a:r>
              <a:rPr lang="ru-RU" sz="2800" dirty="0" err="1" smtClean="0"/>
              <a:t>пациенто-дней</a:t>
            </a:r>
            <a:r>
              <a:rPr lang="ru-RU" sz="2800" dirty="0" smtClean="0"/>
              <a:t>, по сельским районам – 10,2 </a:t>
            </a:r>
            <a:r>
              <a:rPr lang="ru-RU" sz="2800" dirty="0" err="1" smtClean="0"/>
              <a:t>пациенто-дня</a:t>
            </a:r>
            <a:r>
              <a:rPr lang="ru-RU" sz="2800" dirty="0" smtClean="0"/>
              <a:t>. Наибольший объем выполнили ЦРБ Красноярского района – 200 %, </a:t>
            </a:r>
            <a:r>
              <a:rPr lang="ru-RU" sz="2800" dirty="0" err="1" smtClean="0"/>
              <a:t>Большечерниговского</a:t>
            </a:r>
            <a:r>
              <a:rPr lang="ru-RU" sz="2800" dirty="0" smtClean="0"/>
              <a:t> – 157 %, </a:t>
            </a:r>
            <a:r>
              <a:rPr lang="ru-RU" sz="2800" dirty="0" err="1" smtClean="0"/>
              <a:t>Похвистневского</a:t>
            </a:r>
            <a:r>
              <a:rPr lang="ru-RU" sz="2800" dirty="0" smtClean="0"/>
              <a:t> – 141 %. Не выполнили план ЦРБ: Богатовская – 59 %, </a:t>
            </a:r>
            <a:r>
              <a:rPr lang="ru-RU" sz="2800" dirty="0" err="1" smtClean="0"/>
              <a:t>Кошкинская</a:t>
            </a:r>
            <a:r>
              <a:rPr lang="ru-RU" sz="2800" dirty="0" smtClean="0"/>
              <a:t> – 65 %, </a:t>
            </a:r>
            <a:r>
              <a:rPr lang="ru-RU" sz="2800" dirty="0" err="1" smtClean="0"/>
              <a:t>Сызранская</a:t>
            </a:r>
            <a:r>
              <a:rPr lang="ru-RU" sz="2800" dirty="0" smtClean="0"/>
              <a:t> – 67 %; СГБ №10 – 73%,  СОКОБ – 40 %.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Скорая медицинская помощь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28596" y="1428736"/>
          <a:ext cx="8186738" cy="184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3429000"/>
            <a:ext cx="8429684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Исполнение объемных показателей по СМП составило по области 87 % (превышение в ЦРБ Алексеевского района – 165 %, </a:t>
            </a:r>
            <a:r>
              <a:rPr lang="ru-RU" sz="2000" dirty="0" err="1" smtClean="0"/>
              <a:t>Хворостянского</a:t>
            </a:r>
            <a:r>
              <a:rPr lang="ru-RU" sz="2000" dirty="0" smtClean="0"/>
              <a:t>  – 139 %,</a:t>
            </a:r>
            <a:r>
              <a:rPr lang="ru-RU" sz="2000" dirty="0" err="1" smtClean="0"/>
              <a:t>Челновершинского</a:t>
            </a:r>
            <a:r>
              <a:rPr lang="ru-RU" sz="2000" dirty="0" smtClean="0"/>
              <a:t>  и </a:t>
            </a:r>
            <a:r>
              <a:rPr lang="ru-RU" sz="2000" dirty="0" err="1" smtClean="0"/>
              <a:t>Шигонского</a:t>
            </a:r>
            <a:r>
              <a:rPr lang="ru-RU" sz="2000" dirty="0" smtClean="0"/>
              <a:t> – по 135%, значительное невыполнение – в ЦРБ Борского – 34 % и </a:t>
            </a:r>
            <a:r>
              <a:rPr lang="ru-RU" sz="2000" dirty="0" err="1" smtClean="0"/>
              <a:t>Исаклинского</a:t>
            </a:r>
            <a:r>
              <a:rPr lang="ru-RU" sz="2000" dirty="0" smtClean="0"/>
              <a:t> районов – 35 %).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Неотложная медицинская помощь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257676" cy="470695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300" b="1" dirty="0" smtClean="0"/>
              <a:t>Норматив по оказанию населению </a:t>
            </a:r>
            <a:r>
              <a:rPr lang="ru-RU" sz="3300" b="1" u="sng" dirty="0" smtClean="0"/>
              <a:t>неотложной помощи</a:t>
            </a:r>
            <a:r>
              <a:rPr lang="ru-RU" sz="3300" b="1" dirty="0" smtClean="0"/>
              <a:t> по области выполнен в объеме 12 % от полугодового плана, </a:t>
            </a:r>
          </a:p>
          <a:p>
            <a:pPr>
              <a:buNone/>
            </a:pPr>
            <a:r>
              <a:rPr lang="ru-RU" sz="3300" b="1" dirty="0" smtClean="0"/>
              <a:t>в т.ч. в городах – на 24 % (ГБУЗ СО «Самарская ГКП №15 – 91 %, ГБУЗ СО «Самарская ГП №1» - 62 %, ГБУЗ СО «Самарская ГП №9» - 46 %), </a:t>
            </a:r>
          </a:p>
          <a:p>
            <a:pPr>
              <a:buNone/>
            </a:pPr>
            <a:r>
              <a:rPr lang="ru-RU" sz="3300" b="1" dirty="0" smtClean="0"/>
              <a:t>в сельских районах – на 5 % (ГБУЗ СО «</a:t>
            </a:r>
            <a:r>
              <a:rPr lang="ru-RU" sz="3300" b="1" dirty="0" err="1" smtClean="0"/>
              <a:t>Похвистневская</a:t>
            </a:r>
            <a:r>
              <a:rPr lang="ru-RU" sz="3300" b="1" dirty="0" smtClean="0"/>
              <a:t> ЦБГР» - 41 %, ГБУЗ СО «</a:t>
            </a:r>
            <a:r>
              <a:rPr lang="ru-RU" sz="3300" b="1" dirty="0" err="1" smtClean="0"/>
              <a:t>Нефтегорская</a:t>
            </a:r>
            <a:r>
              <a:rPr lang="ru-RU" sz="3300" b="1" dirty="0" smtClean="0"/>
              <a:t> ЦРБ» - 12 %). </a:t>
            </a:r>
          </a:p>
          <a:p>
            <a:pPr>
              <a:buNone/>
            </a:pPr>
            <a:r>
              <a:rPr lang="ru-RU" sz="3300" b="1" dirty="0" smtClean="0"/>
              <a:t>Амбулаторно-поликлиническими учреждениями г.о. Тольятти план выполнен на 3 %, в т.ч. по поликлиникам: №1 – 5 %, №2 – 0 %, №3 – 2 %, №4 – 8 %.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9979"/>
            <a:ext cx="403860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Проблемы ЦРБ с малым количеством населения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85992"/>
            <a:ext cx="4038600" cy="39624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Алексеевская ЦРБ: </a:t>
            </a:r>
          </a:p>
          <a:p>
            <a:pPr>
              <a:buNone/>
            </a:pPr>
            <a:r>
              <a:rPr lang="ru-RU" dirty="0" smtClean="0"/>
              <a:t>АПП – 107 % (105 %)</a:t>
            </a:r>
          </a:p>
          <a:p>
            <a:pPr>
              <a:buNone/>
            </a:pPr>
            <a:r>
              <a:rPr lang="ru-RU" dirty="0" smtClean="0"/>
              <a:t>СЗП – 109 % (121 %)</a:t>
            </a:r>
          </a:p>
          <a:p>
            <a:pPr>
              <a:buNone/>
            </a:pPr>
            <a:r>
              <a:rPr lang="ru-RU" dirty="0" smtClean="0"/>
              <a:t>СП – 107 % (107 %), в т.ч. внешние услуги – 69,7 % (2012 – 62,5)</a:t>
            </a:r>
          </a:p>
          <a:p>
            <a:pPr>
              <a:buNone/>
            </a:pPr>
            <a:r>
              <a:rPr lang="ru-RU" dirty="0" smtClean="0"/>
              <a:t>СМП – 165 % (141 %)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9979"/>
            <a:ext cx="403860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Проблемы ЦРБ с малым количеством населения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51910" y="2553950"/>
            <a:ext cx="4040180" cy="322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Работа приемно-диагностических отделений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71612"/>
            <a:ext cx="4929190" cy="4849835"/>
          </a:xfrm>
        </p:spPr>
        <p:txBody>
          <a:bodyPr>
            <a:noAutofit/>
          </a:bodyPr>
          <a:lstStyle/>
          <a:p>
            <a:r>
              <a:rPr lang="ru-RU" sz="1300" b="1" dirty="0" smtClean="0"/>
              <a:t>На 01.07.2013 по данным статистики в области открыто 32 диагностические койки (</a:t>
            </a:r>
            <a:r>
              <a:rPr lang="ru-RU" sz="1300" b="1" dirty="0" err="1" smtClean="0"/>
              <a:t>Большеглушицкая</a:t>
            </a:r>
            <a:r>
              <a:rPr lang="ru-RU" sz="1300" b="1" dirty="0" smtClean="0"/>
              <a:t> и </a:t>
            </a:r>
            <a:r>
              <a:rPr lang="ru-RU" sz="1300" b="1" dirty="0" err="1" smtClean="0"/>
              <a:t>Хворостянская</a:t>
            </a:r>
            <a:r>
              <a:rPr lang="ru-RU" sz="1300" b="1" dirty="0" smtClean="0"/>
              <a:t> ЦРБ – по 2, </a:t>
            </a:r>
            <a:r>
              <a:rPr lang="ru-RU" sz="1300" b="1" dirty="0" err="1" smtClean="0"/>
              <a:t>Большечерниговская</a:t>
            </a:r>
            <a:r>
              <a:rPr lang="ru-RU" sz="1300" b="1" dirty="0" smtClean="0"/>
              <a:t> ЦРБ и </a:t>
            </a:r>
            <a:r>
              <a:rPr lang="ru-RU" sz="1300" b="1" dirty="0" err="1" smtClean="0"/>
              <a:t>Клявлинская</a:t>
            </a:r>
            <a:r>
              <a:rPr lang="ru-RU" sz="1300" b="1" dirty="0" smtClean="0"/>
              <a:t> ЦРБ – по 1,  </a:t>
            </a:r>
            <a:r>
              <a:rPr lang="ru-RU" sz="1300" b="1" dirty="0" err="1" smtClean="0"/>
              <a:t>Похвистневская</a:t>
            </a:r>
            <a:r>
              <a:rPr lang="ru-RU" sz="1300" b="1" dirty="0" smtClean="0"/>
              <a:t> ЦБГР – 10, Сергиевская ЦРБ – 4, </a:t>
            </a:r>
            <a:r>
              <a:rPr lang="ru-RU" sz="1300" b="1" dirty="0" err="1" smtClean="0"/>
              <a:t>Сызранская</a:t>
            </a:r>
            <a:r>
              <a:rPr lang="ru-RU" sz="1300" b="1" dirty="0" smtClean="0"/>
              <a:t> ГБ №2 и Самарская ГБ №10 – по 2, Жигулевская ЦГБ и Тольяттинская ГДБ №1 – по 4). На этих койках пролечено 381 больной, из них 5 переведены в стационар (все – </a:t>
            </a:r>
            <a:r>
              <a:rPr lang="ru-RU" sz="1300" b="1" dirty="0" err="1" smtClean="0"/>
              <a:t>Клявлинская</a:t>
            </a:r>
            <a:r>
              <a:rPr lang="ru-RU" sz="1300" b="1" dirty="0" smtClean="0"/>
              <a:t> ЦРБ). По данным ТФОМС Самарской области  (по оплаченным за 6 мес. счетам) на диагностических койках пролечено 423 пациента на сумму 435,6 тыс. рублей (наибольший объем – ГБУЗ СО «</a:t>
            </a:r>
            <a:r>
              <a:rPr lang="ru-RU" sz="1300" b="1" dirty="0" err="1" smtClean="0"/>
              <a:t>Похвистневская</a:t>
            </a:r>
            <a:r>
              <a:rPr lang="ru-RU" sz="1300" b="1" dirty="0" smtClean="0"/>
              <a:t> ЦБГР – 168 человек). При отсутствии развернутых коек выставлены счета </a:t>
            </a:r>
            <a:r>
              <a:rPr lang="ru-RU" sz="1300" b="1" dirty="0" err="1" smtClean="0"/>
              <a:t>Челновершинской</a:t>
            </a:r>
            <a:r>
              <a:rPr lang="ru-RU" sz="1300" b="1" dirty="0" smtClean="0"/>
              <a:t> ЦРБ (33), </a:t>
            </a:r>
            <a:r>
              <a:rPr lang="ru-RU" sz="1300" b="1" dirty="0" err="1" smtClean="0"/>
              <a:t>Новокуйбышевской</a:t>
            </a:r>
            <a:r>
              <a:rPr lang="ru-RU" sz="1300" b="1" dirty="0" smtClean="0"/>
              <a:t> (47) и </a:t>
            </a:r>
            <a:r>
              <a:rPr lang="ru-RU" sz="1300" b="1" dirty="0" err="1" smtClean="0"/>
              <a:t>Отрадненской</a:t>
            </a:r>
            <a:r>
              <a:rPr lang="ru-RU" sz="1300" b="1" dirty="0" smtClean="0"/>
              <a:t> (73) ЦГБ. Во многих других стационарах  оказывается  и  оплачивается  медицинская  помощь  по  позиции  «оказание амбулаторной  помощи  в  приемном  отделении  стационара  (без госпитализации)». Всего по области оказано 85694 услуги на общую сумму 65,4 млн. руб. Наибольшее число оказанных услуг – ГБУЗ СО «СОКБ им. М.И. Калинина» - 21219 (из них 15319 – 72,2% - детям) и ГБУЗ СО «Тольяттинская ГКБ №5» - 17855 (из них 4644 – 26 % - детям). </a:t>
            </a:r>
            <a:endParaRPr lang="ru-RU" sz="13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369979"/>
            <a:ext cx="375761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6868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Стимулирующие выплаты за раннее выявление </a:t>
            </a:r>
            <a:r>
              <a:rPr lang="ru-RU" sz="3600" b="1" dirty="0" err="1" smtClean="0"/>
              <a:t>онкозаболеваний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715436" cy="48117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За 6 месяцев </a:t>
            </a:r>
            <a:r>
              <a:rPr lang="ru-RU" sz="3200" dirty="0" err="1" smtClean="0"/>
              <a:t>стимулирукющие</a:t>
            </a:r>
            <a:r>
              <a:rPr lang="ru-RU" sz="3200" dirty="0" smtClean="0"/>
              <a:t> выплаты по 1500 рублей получили 806 врачей. Наибольшее количество – в ТГКП №3 – 52, Самарская ГП №6 – 47, ТГП №2 – 43, СМСЧ №14 – 41, </a:t>
            </a:r>
            <a:r>
              <a:rPr lang="ru-RU" sz="3200" dirty="0" err="1" smtClean="0"/>
              <a:t>Безенчукская</a:t>
            </a:r>
            <a:r>
              <a:rPr lang="ru-RU" sz="3200" dirty="0" smtClean="0"/>
              <a:t> и </a:t>
            </a:r>
            <a:r>
              <a:rPr lang="ru-RU" sz="3200" dirty="0" err="1" smtClean="0"/>
              <a:t>Кинельская</a:t>
            </a:r>
            <a:r>
              <a:rPr lang="ru-RU" sz="3200" dirty="0" smtClean="0"/>
              <a:t> ЦРБ – по 19. Ни один врач не получил выплат в </a:t>
            </a:r>
            <a:r>
              <a:rPr lang="ru-RU" sz="3200" dirty="0" err="1" smtClean="0"/>
              <a:t>Борской</a:t>
            </a:r>
            <a:r>
              <a:rPr lang="ru-RU" sz="3200" dirty="0" smtClean="0"/>
              <a:t>,  </a:t>
            </a:r>
            <a:r>
              <a:rPr lang="ru-RU" sz="3200" dirty="0" err="1" smtClean="0"/>
              <a:t>Красно-армейской</a:t>
            </a:r>
            <a:r>
              <a:rPr lang="ru-RU" sz="3200" dirty="0" smtClean="0"/>
              <a:t>, </a:t>
            </a:r>
            <a:r>
              <a:rPr lang="ru-RU" sz="3200" dirty="0" err="1" smtClean="0"/>
              <a:t>Нефтегорской</a:t>
            </a:r>
            <a:r>
              <a:rPr lang="ru-RU" sz="3200" dirty="0" smtClean="0"/>
              <a:t>, </a:t>
            </a:r>
            <a:r>
              <a:rPr lang="ru-RU" sz="3200" dirty="0" err="1" smtClean="0"/>
              <a:t>Привол-жской</a:t>
            </a:r>
            <a:r>
              <a:rPr lang="ru-RU" sz="3200" dirty="0" smtClean="0"/>
              <a:t>, </a:t>
            </a:r>
            <a:r>
              <a:rPr lang="ru-RU" sz="3200" dirty="0" err="1" smtClean="0"/>
              <a:t>Шигонской</a:t>
            </a:r>
            <a:r>
              <a:rPr lang="ru-RU" sz="3200" dirty="0" smtClean="0"/>
              <a:t> ЦРБ.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 решение Коллегии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68948"/>
          </a:xfrm>
        </p:spPr>
        <p:txBody>
          <a:bodyPr>
            <a:noAutofit/>
          </a:bodyPr>
          <a:lstStyle/>
          <a:p>
            <a:pPr lvl="0"/>
            <a:r>
              <a:rPr lang="ru-RU" sz="1000" b="1" dirty="0" smtClean="0"/>
              <a:t>Министерству здравоохранения Самарской области:</a:t>
            </a:r>
          </a:p>
          <a:p>
            <a:pPr lvl="1"/>
            <a:r>
              <a:rPr lang="ru-RU" sz="1000" b="1" dirty="0" smtClean="0"/>
              <a:t>Активизировать работу Комиссии по формированию ТП ОМС с учетом требований федерального законодательства и в соответствии с нормативами, определенными Дорожной картой.</a:t>
            </a:r>
          </a:p>
          <a:p>
            <a:r>
              <a:rPr lang="ru-RU" sz="1000" b="1" dirty="0" smtClean="0"/>
              <a:t>                                                                                    Срок - постоянно</a:t>
            </a:r>
          </a:p>
          <a:p>
            <a:pPr lvl="1"/>
            <a:r>
              <a:rPr lang="ru-RU" sz="1000" b="1" dirty="0" smtClean="0"/>
              <a:t>Проработать вопрос объединения ряда ЛПУ области в ММЦ на примере двух </a:t>
            </a:r>
            <a:r>
              <a:rPr lang="ru-RU" sz="1000" b="1" dirty="0" err="1" smtClean="0"/>
              <a:t>пилотных</a:t>
            </a:r>
            <a:r>
              <a:rPr lang="ru-RU" sz="1000" b="1" dirty="0" smtClean="0"/>
              <a:t> проектов (</a:t>
            </a:r>
            <a:r>
              <a:rPr lang="ru-RU" sz="1000" b="1" dirty="0" err="1" smtClean="0"/>
              <a:t>Нефтегорский</a:t>
            </a:r>
            <a:r>
              <a:rPr lang="ru-RU" sz="1000" b="1" dirty="0" smtClean="0"/>
              <a:t> и </a:t>
            </a:r>
            <a:r>
              <a:rPr lang="ru-RU" sz="1000" b="1" dirty="0" err="1" smtClean="0"/>
              <a:t>Отрадненский</a:t>
            </a:r>
            <a:r>
              <a:rPr lang="ru-RU" sz="1000" b="1" dirty="0" smtClean="0"/>
              <a:t> ММЦ).                  			                                                        Срок – до 31.12.2013</a:t>
            </a:r>
          </a:p>
          <a:p>
            <a:r>
              <a:rPr lang="ru-RU" sz="1000" b="1" dirty="0" smtClean="0"/>
              <a:t>2. Министерству здравоохранения Самарской области совместно с ТФОМС Самарской области:</a:t>
            </a:r>
          </a:p>
          <a:p>
            <a:r>
              <a:rPr lang="ru-RU" sz="1000" b="1" dirty="0" smtClean="0"/>
              <a:t>2.1. Разработать предложения по оптимизации коечной сети в соответствии с нормативами и потребностью населения в стационарной медицинской помощи.</a:t>
            </a:r>
          </a:p>
          <a:p>
            <a:r>
              <a:rPr lang="ru-RU" sz="1000" b="1" dirty="0" smtClean="0"/>
              <a:t>								        Срок – до 01.11.2013</a:t>
            </a:r>
          </a:p>
          <a:p>
            <a:r>
              <a:rPr lang="ru-RU" sz="1000" b="1" dirty="0" smtClean="0"/>
              <a:t>2.2. Обеспечить поэтапное повышение заработной платы медицинских работников Самарской области в соответствии с Дорожной картой.</a:t>
            </a:r>
          </a:p>
          <a:p>
            <a:r>
              <a:rPr lang="ru-RU" sz="1000" b="1" dirty="0" smtClean="0"/>
              <a:t>2.3. Проводить мониторинг выполнения объемных и финансовых нормативов с целью своевременного выявления и коррекции финансового неблагополучия ЛПУ, о результатах докладывать на оперативных совещаниях.</a:t>
            </a:r>
          </a:p>
          <a:p>
            <a:r>
              <a:rPr lang="ru-RU" sz="1000" b="1" dirty="0" smtClean="0"/>
              <a:t>       Срок  – в течение 2013 года</a:t>
            </a:r>
          </a:p>
          <a:p>
            <a:r>
              <a:rPr lang="ru-RU" sz="1000" b="1" dirty="0" smtClean="0"/>
              <a:t>3. Главным врачам ЛПУ:</a:t>
            </a:r>
          </a:p>
          <a:p>
            <a:r>
              <a:rPr lang="ru-RU" sz="1000" b="1" dirty="0" smtClean="0"/>
              <a:t>3.1. При выполнении государственного задания по оказанию бесплатной медицинской помощи населению обеспечить доступность и качество медицинской помощи при условии оптимизации объемов затратных видов медицинской помощи, а также соблюдение условий тарифного соглашения. </a:t>
            </a:r>
          </a:p>
          <a:p>
            <a:r>
              <a:rPr lang="ru-RU" sz="1000" b="1" dirty="0" smtClean="0"/>
              <a:t>3.2. Обеспечить внедрение современных организационных технологий: оказание неотложной помощи в амбулаторных условиях, создание приемно-диагностических отделений, развитие внебольничных видов помощи.</a:t>
            </a:r>
          </a:p>
          <a:p>
            <a:r>
              <a:rPr lang="ru-RU" sz="1000" b="1" dirty="0" smtClean="0"/>
              <a:t>3.3. Совершенствовать систему оплаты труда с акцентом на объем и качество оказания медицинской помощи, включая доплаты врачам первичного звена за раннее выявление хронических неинфекционных заболеваний.</a:t>
            </a:r>
          </a:p>
          <a:p>
            <a:r>
              <a:rPr lang="ru-RU" sz="1000" b="1" dirty="0" smtClean="0"/>
              <a:t>3.4. Продолжить работу по  предотвращению нелегитимных платежей в системе здравоохранения и оптимизации объема и условий представления платных медицинских услуг.</a:t>
            </a:r>
          </a:p>
          <a:p>
            <a:r>
              <a:rPr lang="ru-RU" sz="1000" b="1" dirty="0" smtClean="0"/>
              <a:t>4. Самарскому государственному медицинскому университету:</a:t>
            </a:r>
          </a:p>
          <a:p>
            <a:r>
              <a:rPr lang="ru-RU" sz="1000" b="1" dirty="0" smtClean="0"/>
              <a:t>4.1.  Разработать новую учебную программу для обучения сотрудников финансово-экономических служб медицинских организаций, работающих в системе ОМС.</a:t>
            </a:r>
          </a:p>
          <a:p>
            <a:endParaRPr lang="ru-RU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776288"/>
            <a:ext cx="8317736" cy="3224216"/>
          </a:xfrm>
        </p:spPr>
        <p:txBody>
          <a:bodyPr/>
          <a:lstStyle/>
          <a:p>
            <a:pPr algn="ctr"/>
            <a:r>
              <a:rPr lang="ru-RU" b="1" dirty="0" smtClean="0"/>
              <a:t>БЛАГОДАРЮ за ВНИМАНИЕ!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603456" cy="321464"/>
          </a:xfrm>
        </p:spPr>
        <p:txBody>
          <a:bodyPr>
            <a:normAutofit fontScale="55000" lnSpcReduction="20000"/>
          </a:bodyPr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820472" cy="9361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Отличительные особенности ТПГГ-2013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Программа разработана на три года;</a:t>
            </a:r>
          </a:p>
          <a:p>
            <a:r>
              <a:rPr lang="ru-RU" dirty="0" smtClean="0"/>
              <a:t>Программа приведена в соответствие с требованиями нового законодательства в сфере охраны здоровья граждан;</a:t>
            </a:r>
          </a:p>
          <a:p>
            <a:r>
              <a:rPr lang="ru-RU" dirty="0" smtClean="0"/>
              <a:t>содержит средние нормативы объема и стоимости неотложной и паллиативной медицинской помощи;</a:t>
            </a:r>
          </a:p>
          <a:p>
            <a:r>
              <a:rPr lang="ru-RU" dirty="0" smtClean="0"/>
              <a:t>введена новая единица объема амбулаторной помощи – обращение, как кратность посещений при одном заболевании;</a:t>
            </a:r>
          </a:p>
          <a:p>
            <a:r>
              <a:rPr lang="ru-RU" dirty="0" smtClean="0"/>
              <a:t>конкретизированы способы оплаты медицинской помощи.</a:t>
            </a:r>
          </a:p>
          <a:p>
            <a:r>
              <a:rPr lang="ru-RU" dirty="0" smtClean="0"/>
              <a:t>В части определения порядка и условий оказания бесплатной медицинской помощи Программа включает в себя:</a:t>
            </a:r>
          </a:p>
          <a:p>
            <a:r>
              <a:rPr lang="ru-RU" dirty="0" smtClean="0"/>
              <a:t>условия реализации установленного законодательством права на выбор медицинского учреждения и врача, в том числе врача общей практики (семейного врача);</a:t>
            </a:r>
          </a:p>
          <a:p>
            <a:r>
              <a:rPr lang="ru-RU" dirty="0" smtClean="0"/>
              <a:t>порядок реализации права внеочередного оказания медицинской помощи отдельным категориям граждан в медицинских организациях;</a:t>
            </a:r>
          </a:p>
          <a:p>
            <a:r>
              <a:rPr lang="ru-RU" dirty="0" smtClean="0"/>
              <a:t>порядок обеспечения граждан лекарственными препаратами, медицинскими изделиями, донорской кровью и ее компонентами, лечебным питанием, в том числе специализированными продуктами лечебного питания, по медицинским показаниям;</a:t>
            </a:r>
          </a:p>
          <a:p>
            <a:r>
              <a:rPr lang="ru-RU" dirty="0" smtClean="0"/>
              <a:t>перечень мероприятий по профилактике заболеваний и формированию здорового образа жизни;</a:t>
            </a:r>
          </a:p>
          <a:p>
            <a:r>
              <a:rPr lang="ru-RU" dirty="0" smtClean="0"/>
              <a:t>условия размещения пациентов в маломестных палатах (боксах) по медицинским и (или) эпидемиологическим показаниям;</a:t>
            </a:r>
          </a:p>
          <a:p>
            <a:r>
              <a:rPr lang="ru-RU" dirty="0" smtClean="0"/>
              <a:t>порядок предоставления транспортных услуг при сопровождении медицинским работником пациента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291482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spc="-100" dirty="0" smtClean="0">
                <a:solidFill>
                  <a:srgbClr val="EE2D00"/>
                </a:solidFill>
              </a:rPr>
              <a:t>Затраты на медицинскую помощь </a:t>
            </a:r>
            <a:br>
              <a:rPr lang="ru-RU" sz="3600" b="1" spc="-100" dirty="0" smtClean="0">
                <a:solidFill>
                  <a:srgbClr val="EE2D00"/>
                </a:solidFill>
              </a:rPr>
            </a:br>
            <a:r>
              <a:rPr lang="ru-RU" sz="3600" b="1" spc="-100" dirty="0" smtClean="0">
                <a:solidFill>
                  <a:srgbClr val="EE2D00"/>
                </a:solidFill>
              </a:rPr>
              <a:t>по ТП ГГ в 2009-2013 гг.</a:t>
            </a:r>
            <a:endParaRPr lang="ru-RU" sz="3600" b="1" spc="-100" dirty="0">
              <a:solidFill>
                <a:srgbClr val="EE2D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7620000" cy="5043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53AA12FE-B242-474D-9D49-FE2B1BC5AC5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395288" y="44450"/>
            <a:ext cx="7308850" cy="107791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spc="-100" dirty="0" smtClean="0">
                <a:solidFill>
                  <a:srgbClr val="EE2D00"/>
                </a:solidFill>
              </a:rPr>
              <a:t>Финансовое обеспечение </a:t>
            </a:r>
            <a:br>
              <a:rPr lang="ru-RU" sz="3600" b="1" spc="-100" dirty="0" smtClean="0">
                <a:solidFill>
                  <a:srgbClr val="EE2D00"/>
                </a:solidFill>
              </a:rPr>
            </a:br>
            <a:r>
              <a:rPr lang="ru-RU" sz="3600" b="1" spc="-100" dirty="0" smtClean="0">
                <a:solidFill>
                  <a:srgbClr val="EE2D00"/>
                </a:solidFill>
              </a:rPr>
              <a:t>ТП ОМС в 2009-2013 гг.</a:t>
            </a:r>
          </a:p>
        </p:txBody>
      </p:sp>
      <p:sp>
        <p:nvSpPr>
          <p:cNvPr id="819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fld id="{7B94726A-65A0-4FBC-BA5C-1FE6AAC4FC8B}" type="slidenum">
              <a:rPr lang="ru-RU" smtClean="0"/>
              <a:pPr/>
              <a:t>4</a:t>
            </a:fld>
            <a:endParaRPr lang="ru-RU" smtClean="0"/>
          </a:p>
        </p:txBody>
      </p:sp>
      <p:graphicFrame>
        <p:nvGraphicFramePr>
          <p:cNvPr id="6" name="Диаграмма 3"/>
          <p:cNvGraphicFramePr>
            <a:graphicFrameLocks/>
          </p:cNvGraphicFramePr>
          <p:nvPr/>
        </p:nvGraphicFramePr>
        <p:xfrm>
          <a:off x="323528" y="1196752"/>
          <a:ext cx="7951818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620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spc="-100" dirty="0" smtClean="0">
                <a:solidFill>
                  <a:srgbClr val="EE2D00"/>
                </a:solidFill>
              </a:rPr>
              <a:t>Подушевой норматив </a:t>
            </a:r>
            <a:br>
              <a:rPr lang="ru-RU" sz="3600" b="1" spc="-100" dirty="0" smtClean="0">
                <a:solidFill>
                  <a:srgbClr val="EE2D00"/>
                </a:solidFill>
              </a:rPr>
            </a:br>
            <a:r>
              <a:rPr lang="ru-RU" sz="3600" b="1" spc="-100" dirty="0" smtClean="0">
                <a:solidFill>
                  <a:srgbClr val="EE2D00"/>
                </a:solidFill>
              </a:rPr>
              <a:t>по ТП ОМС в 2009-2013 гг.</a:t>
            </a:r>
            <a:endParaRPr lang="ru-RU" sz="3600" b="1" spc="-100" dirty="0">
              <a:solidFill>
                <a:srgbClr val="EE2D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53AA12FE-B242-474D-9D49-FE2B1BC5AC5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Плановые объемы ТПОМС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722437"/>
            <a:ext cx="4100264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900" b="1" u="sng" dirty="0" smtClean="0"/>
              <a:t>В </a:t>
            </a:r>
            <a:r>
              <a:rPr lang="ru-RU" sz="2900" b="1" u="sng" dirty="0" smtClean="0">
                <a:solidFill>
                  <a:srgbClr val="C00000"/>
                </a:solidFill>
              </a:rPr>
              <a:t>2013</a:t>
            </a:r>
            <a:r>
              <a:rPr lang="ru-RU" sz="2900" b="1" u="sng" dirty="0" smtClean="0"/>
              <a:t> году:</a:t>
            </a:r>
          </a:p>
          <a:p>
            <a:r>
              <a:rPr lang="ru-RU" sz="2900" b="1" dirty="0" smtClean="0"/>
              <a:t>Доля затрат на АПП в объемах составляет </a:t>
            </a:r>
            <a:r>
              <a:rPr lang="ru-RU" sz="2900" b="1" dirty="0" smtClean="0">
                <a:solidFill>
                  <a:srgbClr val="FF0000"/>
                </a:solidFill>
              </a:rPr>
              <a:t>43,7%</a:t>
            </a:r>
            <a:r>
              <a:rPr lang="ru-RU" sz="2900" b="1" dirty="0" smtClean="0"/>
              <a:t>, стационарной помощи – </a:t>
            </a:r>
            <a:r>
              <a:rPr lang="ru-RU" sz="2900" b="1" dirty="0" smtClean="0">
                <a:solidFill>
                  <a:srgbClr val="FF0000"/>
                </a:solidFill>
              </a:rPr>
              <a:t>51,3%</a:t>
            </a:r>
            <a:r>
              <a:rPr lang="ru-RU" sz="2900" b="1" dirty="0" smtClean="0"/>
              <a:t>, </a:t>
            </a:r>
            <a:r>
              <a:rPr lang="ru-RU" sz="2900" b="1" dirty="0" err="1" smtClean="0"/>
              <a:t>стационарозамещающей</a:t>
            </a:r>
            <a:r>
              <a:rPr lang="ru-RU" sz="2900" b="1" dirty="0" smtClean="0"/>
              <a:t> помощи – </a:t>
            </a:r>
            <a:r>
              <a:rPr lang="ru-RU" sz="2900" b="1" dirty="0" smtClean="0">
                <a:solidFill>
                  <a:srgbClr val="FF0000"/>
                </a:solidFill>
              </a:rPr>
              <a:t>4,6%</a:t>
            </a:r>
            <a:r>
              <a:rPr lang="ru-RU" sz="2900" b="1" dirty="0" smtClean="0"/>
              <a:t>, экстракорпорального оплодотворения– </a:t>
            </a:r>
            <a:r>
              <a:rPr lang="ru-RU" sz="2900" b="1" dirty="0" smtClean="0">
                <a:solidFill>
                  <a:srgbClr val="C00000"/>
                </a:solidFill>
              </a:rPr>
              <a:t>0,3%</a:t>
            </a:r>
            <a:r>
              <a:rPr lang="ru-RU" sz="2900" b="1" dirty="0" smtClean="0"/>
              <a:t>.</a:t>
            </a:r>
          </a:p>
          <a:p>
            <a:pPr>
              <a:buNone/>
            </a:pPr>
            <a:r>
              <a:rPr lang="ru-RU" b="1" u="sng" dirty="0" smtClean="0"/>
              <a:t>По дорожной карте в </a:t>
            </a:r>
            <a:r>
              <a:rPr lang="ru-RU" b="1" u="sng" dirty="0" smtClean="0">
                <a:solidFill>
                  <a:srgbClr val="C00000"/>
                </a:solidFill>
              </a:rPr>
              <a:t>2020</a:t>
            </a:r>
            <a:r>
              <a:rPr lang="ru-RU" b="1" u="sng" dirty="0" smtClean="0"/>
              <a:t> году: </a:t>
            </a:r>
          </a:p>
          <a:p>
            <a:r>
              <a:rPr lang="ru-RU" sz="2800" b="1" dirty="0" smtClean="0"/>
              <a:t>Доля затрат на АПП в объемах составляет </a:t>
            </a:r>
            <a:r>
              <a:rPr lang="ru-RU" sz="2800" b="1" dirty="0" smtClean="0">
                <a:solidFill>
                  <a:srgbClr val="FF0000"/>
                </a:solidFill>
              </a:rPr>
              <a:t>39,8 %</a:t>
            </a:r>
            <a:r>
              <a:rPr lang="ru-RU" sz="2800" b="1" dirty="0" smtClean="0"/>
              <a:t>, стационарной помощи –  </a:t>
            </a:r>
            <a:r>
              <a:rPr lang="ru-RU" sz="2800" b="1" dirty="0" smtClean="0">
                <a:solidFill>
                  <a:srgbClr val="FF0000"/>
                </a:solidFill>
              </a:rPr>
              <a:t>49,5%</a:t>
            </a:r>
            <a:r>
              <a:rPr lang="ru-RU" sz="2800" b="1" dirty="0" smtClean="0"/>
              <a:t>,  </a:t>
            </a:r>
            <a:r>
              <a:rPr lang="ru-RU" sz="2800" b="1" dirty="0" err="1" smtClean="0"/>
              <a:t>стационароза-мещающей</a:t>
            </a:r>
            <a:r>
              <a:rPr lang="ru-RU" sz="2800" b="1" dirty="0" smtClean="0"/>
              <a:t> помощи – </a:t>
            </a:r>
            <a:r>
              <a:rPr lang="ru-RU" sz="2800" b="1" dirty="0" smtClean="0">
                <a:solidFill>
                  <a:srgbClr val="FF0000"/>
                </a:solidFill>
              </a:rPr>
              <a:t>10,7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%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b="1" u="sng" dirty="0" smtClean="0"/>
              <a:t>В АПП:</a:t>
            </a:r>
          </a:p>
          <a:p>
            <a:pPr lvl="0"/>
            <a:r>
              <a:rPr lang="ru-RU" b="1" dirty="0" smtClean="0"/>
              <a:t>амбулаторно-поликлинические услуги, включая посещения с профилактической целью – 88% от общего количества посещений, 77% - финансовых средств;</a:t>
            </a:r>
          </a:p>
          <a:p>
            <a:pPr lvl="0"/>
            <a:r>
              <a:rPr lang="ru-RU" b="1" dirty="0" smtClean="0"/>
              <a:t>неотложная помощь – 4% посещений, 5% финансовых средства;</a:t>
            </a:r>
          </a:p>
          <a:p>
            <a:pPr lvl="0"/>
            <a:r>
              <a:rPr lang="ru-RU" b="1" dirty="0" smtClean="0"/>
              <a:t>гемодиализ – 1% посещений, 9% финансовых средства;</a:t>
            </a:r>
          </a:p>
          <a:p>
            <a:pPr lvl="0"/>
            <a:r>
              <a:rPr lang="ru-RU" b="1" dirty="0" smtClean="0"/>
              <a:t>амбулаторная стоматологическая помощь – 7% посещений, 9% финансовых средства.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/>
              </a:rPr>
              <a:t>Исполнение ТПОМС</a:t>
            </a:r>
            <a:endParaRPr lang="ru-RU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За 6 месяцев 2013 года  оказано медицинских услуг застрахованным жителям Самарской области на общую сумму  10 574,1 млн. руб., что составило 95,5% от стоимости медицинской помощи, предусмотренной территориальной программой ОМС на 6 месяцев 2013 год. </a:t>
            </a:r>
          </a:p>
          <a:p>
            <a:pPr>
              <a:buNone/>
            </a:pPr>
            <a:r>
              <a:rPr lang="ru-RU" dirty="0" smtClean="0"/>
              <a:t>В рамках базовой программы ОМС по всем статьям расходов оказано медицинских услуг:</a:t>
            </a:r>
          </a:p>
          <a:p>
            <a:r>
              <a:rPr lang="ru-RU" dirty="0" smtClean="0"/>
              <a:t>- по скорой медицинской помощи на 652,5 млн. руб. (91,4% от плана),</a:t>
            </a:r>
          </a:p>
          <a:p>
            <a:r>
              <a:rPr lang="ru-RU" dirty="0" smtClean="0"/>
              <a:t>- по амбулаторно-поликлинической помощи  на 4187,7 млн. руб. (94,5% от плана),</a:t>
            </a:r>
          </a:p>
          <a:p>
            <a:r>
              <a:rPr lang="ru-RU" dirty="0" smtClean="0"/>
              <a:t>- по стационарной помощи на сумму 5170,6 млн. руб. (98% от плана),</a:t>
            </a:r>
          </a:p>
          <a:p>
            <a:r>
              <a:rPr lang="ru-RU" dirty="0" smtClean="0"/>
              <a:t>- по </a:t>
            </a:r>
            <a:r>
              <a:rPr lang="ru-RU" dirty="0" err="1" smtClean="0"/>
              <a:t>стационарозамещающей</a:t>
            </a:r>
            <a:r>
              <a:rPr lang="ru-RU" dirty="0" smtClean="0"/>
              <a:t> помощи на 445,5 млн. руб. (90% от плана).</a:t>
            </a:r>
          </a:p>
          <a:p>
            <a:pPr>
              <a:buNone/>
            </a:pPr>
            <a:r>
              <a:rPr lang="ru-RU" dirty="0" smtClean="0"/>
              <a:t>Сверх базовой программы (долечивание в условиях санатория) оказано медицинских услуг на сумму 117,8 млн.руб. (102% от плана)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dirty="0" smtClean="0"/>
              <a:t> Финансовые объемы выполнены в 63 из 171 МО (37%), в том числе в 33 МО (19,3%) - перевыполнены более чем на 10%.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Амбулаторно-поликлиническая помощь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722438"/>
          <a:ext cx="8186738" cy="184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3786190"/>
            <a:ext cx="8258204" cy="271464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Фактический объем посещений  (услуг) по </a:t>
            </a:r>
            <a:r>
              <a:rPr lang="ru-RU" u="sng" dirty="0" smtClean="0"/>
              <a:t>амбулаторно-поликлинической помощи</a:t>
            </a:r>
            <a:r>
              <a:rPr lang="ru-RU" dirty="0" smtClean="0"/>
              <a:t> на 1 застрахованного в 1 полугодии составил:</a:t>
            </a:r>
          </a:p>
          <a:p>
            <a:r>
              <a:rPr lang="ru-RU" dirty="0" smtClean="0"/>
              <a:t>по области - 94% от нормативного показателя, в т.ч. по городским округам – 97% (превышение норматива объема на 1 застрахованного по</a:t>
            </a:r>
          </a:p>
          <a:p>
            <a:r>
              <a:rPr lang="ru-RU" dirty="0" smtClean="0"/>
              <a:t>г.о. Самара – 112%, г.о. Отрадный – 103%; меньше норматива по г.о. Чапаевск 73%, г.о. Жигулевск 79%); по сельским районам – 87% (значительно больше норматива по ЦРБ </a:t>
            </a:r>
            <a:r>
              <a:rPr lang="ru-RU" dirty="0" err="1" smtClean="0"/>
              <a:t>Шенталинского</a:t>
            </a:r>
            <a:r>
              <a:rPr lang="ru-RU" dirty="0" smtClean="0"/>
              <a:t> района – 123%, ЦРБ </a:t>
            </a:r>
            <a:r>
              <a:rPr lang="ru-RU" dirty="0" err="1" smtClean="0"/>
              <a:t>Кинель-Черкасского</a:t>
            </a:r>
            <a:r>
              <a:rPr lang="ru-RU" dirty="0" smtClean="0"/>
              <a:t> района  - 117%, ЦРБ </a:t>
            </a:r>
            <a:r>
              <a:rPr lang="ru-RU" dirty="0" err="1" smtClean="0"/>
              <a:t>Камышлинского</a:t>
            </a:r>
            <a:r>
              <a:rPr lang="ru-RU" dirty="0" smtClean="0"/>
              <a:t> района – 114%, ЦРБ </a:t>
            </a:r>
            <a:r>
              <a:rPr lang="ru-RU" dirty="0" err="1" smtClean="0"/>
              <a:t>Клявлинского</a:t>
            </a:r>
            <a:r>
              <a:rPr lang="ru-RU" dirty="0" smtClean="0"/>
              <a:t> района – 110% и др.;  меньше норматива по ЦРБ </a:t>
            </a:r>
            <a:r>
              <a:rPr lang="ru-RU" dirty="0" err="1" smtClean="0"/>
              <a:t>Большеглушицкого</a:t>
            </a:r>
            <a:r>
              <a:rPr lang="ru-RU" dirty="0" smtClean="0"/>
              <a:t> района – 51%,  ЦРБ Красноармейского района – 59%, ЦРБ </a:t>
            </a:r>
            <a:r>
              <a:rPr lang="ru-RU" dirty="0" err="1" smtClean="0"/>
              <a:t>Большечерниговского</a:t>
            </a:r>
            <a:r>
              <a:rPr lang="ru-RU" dirty="0" smtClean="0"/>
              <a:t> района – 66%, ЦРБ Ставропольского района – 63% и др.).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Стационарная помощь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722438"/>
          <a:ext cx="8186738" cy="184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3786190"/>
            <a:ext cx="8429684" cy="307181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2800" dirty="0" smtClean="0"/>
              <a:t>Норматив количества койко-дней на 1 застрахованного в </a:t>
            </a:r>
            <a:r>
              <a:rPr lang="ru-RU" sz="2800" u="sng" dirty="0" smtClean="0"/>
              <a:t>стационарах круглосуточного пребывания</a:t>
            </a:r>
            <a:r>
              <a:rPr lang="ru-RU" sz="2800" dirty="0" smtClean="0"/>
              <a:t> в целом по области выполнен на 102%.</a:t>
            </a:r>
          </a:p>
          <a:p>
            <a:r>
              <a:rPr lang="ru-RU" sz="2800" dirty="0" smtClean="0"/>
              <a:t> Уровень госпитализации на 1 застрахованного  по всем территориям области за исключением г.о. Самара (96% от норматива) и Новокуйбышевск (99%) превышает нормативный и составляет  в целом по области 104%.</a:t>
            </a:r>
          </a:p>
          <a:p>
            <a:r>
              <a:rPr lang="ru-RU" sz="2800" dirty="0" smtClean="0"/>
              <a:t>Фактическая длительность госпитализации  по области - 9,35 койко-дня при нормативе – 9,7, в том числе по городским округам - 9,4 , по сельским районам – 9,2 койко-дня.</a:t>
            </a:r>
          </a:p>
          <a:p>
            <a:r>
              <a:rPr lang="ru-RU" sz="2800" dirty="0" smtClean="0"/>
              <a:t>Средняя стоимость койко-дня в целом по области составила 102% от нормативной (1664,74 руб.). </a:t>
            </a:r>
          </a:p>
          <a:p>
            <a:r>
              <a:rPr lang="ru-RU" sz="2800" dirty="0" smtClean="0"/>
              <a:t>Остается высоким удельный вес экстренной госпитализации – 71% в целом по области, в т.ч. по сельским районам - 66% (ЦРБ </a:t>
            </a:r>
            <a:r>
              <a:rPr lang="ru-RU" sz="2800" dirty="0" err="1" smtClean="0"/>
              <a:t>Безенчукского</a:t>
            </a:r>
            <a:r>
              <a:rPr lang="ru-RU" sz="2800" dirty="0" smtClean="0"/>
              <a:t> района – 79%, ЦРБ </a:t>
            </a:r>
            <a:r>
              <a:rPr lang="ru-RU" sz="2800" dirty="0" err="1" smtClean="0"/>
              <a:t>Кинельчеркассого</a:t>
            </a:r>
            <a:r>
              <a:rPr lang="ru-RU" sz="2800" dirty="0" smtClean="0"/>
              <a:t> района – 76%, ЦРБ Ставропольского района – 79%, ЦРБ </a:t>
            </a:r>
            <a:r>
              <a:rPr lang="ru-RU" sz="2800" dirty="0" err="1" smtClean="0"/>
              <a:t>Челновершинского</a:t>
            </a:r>
            <a:r>
              <a:rPr lang="ru-RU" sz="2800" dirty="0" smtClean="0"/>
              <a:t> района – 77%); по городским округам - 73% (выше среднего показателя удельный вес экстренной госпитализации по г.о. Тольятти – 77%, г.о. Жигулевск – 74% и др.). По сравнению с 2012 годом показатель увеличился на 2%, хотя в программе развития здравоохранения области запланировано постепенное снижение этого показателя.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1400</TotalTime>
  <Words>3555</Words>
  <Application>Microsoft Office PowerPoint</Application>
  <PresentationFormat>Экран (4:3)</PresentationFormat>
  <Paragraphs>174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Реализация Территориальной программы ОМС  за 6 месяцев 2013 года</vt:lpstr>
      <vt:lpstr>Отличительные особенности ТПГГ-2013</vt:lpstr>
      <vt:lpstr>Затраты на медицинскую помощь  по ТП ГГ в 2009-2013 гг.</vt:lpstr>
      <vt:lpstr>Финансовое обеспечение  ТП ОМС в 2009-2013 гг.</vt:lpstr>
      <vt:lpstr>Подушевой норматив  по ТП ОМС в 2009-2013 гг.</vt:lpstr>
      <vt:lpstr>Плановые объемы ТПОМС</vt:lpstr>
      <vt:lpstr>Исполнение ТПОМС</vt:lpstr>
      <vt:lpstr>Амбулаторно-поликлиническая помощь</vt:lpstr>
      <vt:lpstr>Стационарная помощь</vt:lpstr>
      <vt:lpstr>Стационарозамещающая помощь</vt:lpstr>
      <vt:lpstr>Скорая медицинская помощь</vt:lpstr>
      <vt:lpstr>Неотложная медицинская помощь</vt:lpstr>
      <vt:lpstr>Проблемы ЦРБ с малым количеством населения</vt:lpstr>
      <vt:lpstr>Проблемы ЦРБ с малым количеством населения</vt:lpstr>
      <vt:lpstr>Работа приемно-диагностических отделений</vt:lpstr>
      <vt:lpstr>Стимулирующие выплаты за раннее выявление онкозаболеваний</vt:lpstr>
      <vt:lpstr>В решение Коллегии</vt:lpstr>
      <vt:lpstr>БЛАГОДАРЮ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Вдовенко Сергей Анатольевич</dc:creator>
  <cp:lastModifiedBy>Вдовенко Сергей Анатольевич</cp:lastModifiedBy>
  <cp:revision>123</cp:revision>
  <dcterms:created xsi:type="dcterms:W3CDTF">2013-08-26T15:00:48Z</dcterms:created>
  <dcterms:modified xsi:type="dcterms:W3CDTF">2013-08-29T05:13:54Z</dcterms:modified>
</cp:coreProperties>
</file>