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66" r:id="rId4"/>
    <p:sldId id="268" r:id="rId5"/>
    <p:sldId id="277" r:id="rId6"/>
    <p:sldId id="278" r:id="rId7"/>
    <p:sldId id="272" r:id="rId8"/>
    <p:sldId id="279" r:id="rId9"/>
    <p:sldId id="280" r:id="rId10"/>
    <p:sldId id="281" r:id="rId11"/>
    <p:sldId id="282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953"/>
    <a:srgbClr val="E437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88639" autoAdjust="0"/>
  </p:normalViewPr>
  <p:slideViewPr>
    <p:cSldViewPr>
      <p:cViewPr varScale="1">
        <p:scale>
          <a:sx n="96" d="100"/>
          <a:sy n="96" d="100"/>
        </p:scale>
        <p:origin x="-13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1355AA-5F94-41D4-89A9-6A399C1AC62A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C6F54C-D09C-49BA-8DCF-985A55E914D8}">
      <dgm:prSet phldrT="[Текст]" custT="1"/>
      <dgm:spPr>
        <a:solidFill>
          <a:srgbClr val="C0000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ru-RU" sz="2200" b="1" dirty="0" smtClean="0"/>
        </a:p>
        <a:p>
          <a:r>
            <a:rPr lang="ru-RU" sz="2200" b="1" dirty="0" smtClean="0"/>
            <a:t>«Ресурсная </a:t>
          </a:r>
        </a:p>
        <a:p>
          <a:r>
            <a:rPr lang="ru-RU" sz="2200" b="1" dirty="0" smtClean="0"/>
            <a:t>лаборатория»</a:t>
          </a:r>
        </a:p>
        <a:p>
          <a:endParaRPr lang="ru-RU" sz="2200" dirty="0"/>
        </a:p>
      </dgm:t>
    </dgm:pt>
    <dgm:pt modelId="{F7131D93-FBCE-4845-9208-77011D57803B}" type="parTrans" cxnId="{00D92CA7-993F-4CCB-9DCE-0A5DC0FF5F52}">
      <dgm:prSet/>
      <dgm:spPr/>
      <dgm:t>
        <a:bodyPr/>
        <a:lstStyle/>
        <a:p>
          <a:endParaRPr lang="ru-RU" sz="1600"/>
        </a:p>
      </dgm:t>
    </dgm:pt>
    <dgm:pt modelId="{3780DE6A-C90D-45CB-A77C-61F1560E2427}" type="sibTrans" cxnId="{00D92CA7-993F-4CCB-9DCE-0A5DC0FF5F52}">
      <dgm:prSet/>
      <dgm:spPr/>
      <dgm:t>
        <a:bodyPr/>
        <a:lstStyle/>
        <a:p>
          <a:endParaRPr lang="ru-RU" sz="1600"/>
        </a:p>
      </dgm:t>
    </dgm:pt>
    <dgm:pt modelId="{8627100F-2F0C-46E6-AC1F-4FF888D6EF67}">
      <dgm:prSet phldrT="[Текст]" custT="1"/>
      <dgm:spPr>
        <a:solidFill>
          <a:schemeClr val="accent4">
            <a:lumMod val="75000"/>
          </a:schemeClr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Единая</a:t>
          </a:r>
        </a:p>
        <a:p>
          <a:r>
            <a:rPr lang="ru-RU" sz="1800" b="1" dirty="0" smtClean="0">
              <a:solidFill>
                <a:schemeClr val="bg1"/>
              </a:solidFill>
            </a:rPr>
            <a:t>Служба</a:t>
          </a:r>
        </a:p>
        <a:p>
          <a:r>
            <a:rPr lang="ru-RU" sz="1800" b="1" dirty="0" smtClean="0">
              <a:solidFill>
                <a:schemeClr val="bg1"/>
              </a:solidFill>
            </a:rPr>
            <a:t>Техподдержки</a:t>
          </a:r>
          <a:endParaRPr lang="ru-RU" sz="1800" b="1" dirty="0">
            <a:solidFill>
              <a:schemeClr val="bg1"/>
            </a:solidFill>
          </a:endParaRPr>
        </a:p>
      </dgm:t>
    </dgm:pt>
    <dgm:pt modelId="{9E27F6E1-65CB-452B-B8B6-F0D2E36C4152}" type="parTrans" cxnId="{4DF8A637-6C4D-4B87-885A-719496F92335}">
      <dgm:prSet/>
      <dgm:spPr/>
      <dgm:t>
        <a:bodyPr/>
        <a:lstStyle/>
        <a:p>
          <a:endParaRPr lang="ru-RU" sz="1600"/>
        </a:p>
      </dgm:t>
    </dgm:pt>
    <dgm:pt modelId="{1537C94A-E89D-4B5F-9398-17F3AA9B701D}" type="sibTrans" cxnId="{4DF8A637-6C4D-4B87-885A-719496F92335}">
      <dgm:prSet/>
      <dgm:spPr/>
      <dgm:t>
        <a:bodyPr/>
        <a:lstStyle/>
        <a:p>
          <a:endParaRPr lang="ru-RU" sz="1600"/>
        </a:p>
      </dgm:t>
    </dgm:pt>
    <dgm:pt modelId="{70E47E09-0E91-4C07-AB85-D39C2DBEEAA2}">
      <dgm:prSet phldrT="[Текст]" custT="1"/>
      <dgm:spPr>
        <a:solidFill>
          <a:srgbClr val="00B451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/>
            <a:t>Служба</a:t>
          </a:r>
        </a:p>
        <a:p>
          <a:r>
            <a:rPr lang="ru-RU" sz="1800" b="1" dirty="0" smtClean="0"/>
            <a:t>Развития </a:t>
          </a:r>
        </a:p>
        <a:p>
          <a:r>
            <a:rPr lang="ru-RU" sz="1800" b="1" dirty="0" smtClean="0"/>
            <a:t>Региона </a:t>
          </a:r>
          <a:endParaRPr lang="ru-RU" sz="1800" b="1" dirty="0"/>
        </a:p>
      </dgm:t>
    </dgm:pt>
    <dgm:pt modelId="{59CF4DA6-1BA2-400E-BAFA-EC1119A192D1}" type="parTrans" cxnId="{33F4C2D6-F5C6-4732-9668-AF8C62409B48}">
      <dgm:prSet/>
      <dgm:spPr/>
      <dgm:t>
        <a:bodyPr/>
        <a:lstStyle/>
        <a:p>
          <a:endParaRPr lang="ru-RU" sz="1600"/>
        </a:p>
      </dgm:t>
    </dgm:pt>
    <dgm:pt modelId="{83C246E5-F778-4700-83AB-2F9F9E988868}" type="sibTrans" cxnId="{33F4C2D6-F5C6-4732-9668-AF8C62409B48}">
      <dgm:prSet/>
      <dgm:spPr/>
      <dgm:t>
        <a:bodyPr/>
        <a:lstStyle/>
        <a:p>
          <a:endParaRPr lang="ru-RU" sz="1600"/>
        </a:p>
      </dgm:t>
    </dgm:pt>
    <dgm:pt modelId="{A22A660F-D25D-462C-835D-58D38160AEE6}">
      <dgm:prSet phldrT="[Текст]" custT="1"/>
      <dgm:spPr>
        <a:solidFill>
          <a:srgbClr val="0070C0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sz="1700" b="1" dirty="0" smtClean="0"/>
            <a:t>Информационно-аналитический</a:t>
          </a:r>
        </a:p>
        <a:p>
          <a:pPr algn="ctr"/>
          <a:r>
            <a:rPr lang="ru-RU" sz="1700" b="1" dirty="0" smtClean="0"/>
            <a:t>блок</a:t>
          </a:r>
          <a:endParaRPr lang="ru-RU" sz="1700" b="1" dirty="0"/>
        </a:p>
      </dgm:t>
    </dgm:pt>
    <dgm:pt modelId="{1E0331E1-CDD3-4320-8767-0F77D6485E2A}" type="parTrans" cxnId="{0AFA78C6-F784-433C-AA08-950062FCBCDE}">
      <dgm:prSet/>
      <dgm:spPr/>
      <dgm:t>
        <a:bodyPr/>
        <a:lstStyle/>
        <a:p>
          <a:endParaRPr lang="ru-RU" sz="1600"/>
        </a:p>
      </dgm:t>
    </dgm:pt>
    <dgm:pt modelId="{601722C2-2405-4DB7-BC5F-961EFE130618}" type="sibTrans" cxnId="{0AFA78C6-F784-433C-AA08-950062FCBCDE}">
      <dgm:prSet/>
      <dgm:spPr/>
      <dgm:t>
        <a:bodyPr/>
        <a:lstStyle/>
        <a:p>
          <a:endParaRPr lang="ru-RU" sz="1600"/>
        </a:p>
      </dgm:t>
    </dgm:pt>
    <dgm:pt modelId="{5707E5B1-99D4-4BF4-BF95-F68F9B2833BB}">
      <dgm:prSet phldrT="[Текст]" custT="1"/>
      <dgm:spPr>
        <a:solidFill>
          <a:srgbClr val="1F7F9D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>
              <a:ln>
                <a:noFill/>
              </a:ln>
              <a:solidFill>
                <a:schemeClr val="bg1"/>
              </a:solidFill>
            </a:rPr>
            <a:t>Многоцелевые</a:t>
          </a:r>
        </a:p>
        <a:p>
          <a:r>
            <a:rPr lang="ru-RU" sz="1800" b="1" dirty="0" smtClean="0">
              <a:ln>
                <a:noFill/>
              </a:ln>
              <a:solidFill>
                <a:schemeClr val="bg1"/>
              </a:solidFill>
            </a:rPr>
            <a:t>проекты</a:t>
          </a:r>
          <a:endParaRPr lang="ru-RU" sz="1800" b="1" dirty="0">
            <a:ln>
              <a:noFill/>
            </a:ln>
            <a:solidFill>
              <a:schemeClr val="bg1"/>
            </a:solidFill>
          </a:endParaRPr>
        </a:p>
      </dgm:t>
    </dgm:pt>
    <dgm:pt modelId="{EFDF896C-7F3E-410A-A85C-DEC108350894}" type="parTrans" cxnId="{62F5CB06-6D5A-4971-A564-65F1AF52534D}">
      <dgm:prSet/>
      <dgm:spPr/>
      <dgm:t>
        <a:bodyPr/>
        <a:lstStyle/>
        <a:p>
          <a:endParaRPr lang="ru-RU" sz="1600"/>
        </a:p>
      </dgm:t>
    </dgm:pt>
    <dgm:pt modelId="{016AC38C-D979-4A3E-B62F-3977C52BE324}" type="sibTrans" cxnId="{62F5CB06-6D5A-4971-A564-65F1AF52534D}">
      <dgm:prSet/>
      <dgm:spPr/>
      <dgm:t>
        <a:bodyPr/>
        <a:lstStyle/>
        <a:p>
          <a:endParaRPr lang="ru-RU" sz="1600"/>
        </a:p>
      </dgm:t>
    </dgm:pt>
    <dgm:pt modelId="{273C7EB0-0597-4337-BCAC-AC2B26CB57EF}">
      <dgm:prSet phldrT="[Текст]" custT="1"/>
      <dgm:spPr>
        <a:solidFill>
          <a:srgbClr val="2CB69F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800" b="1" dirty="0" smtClean="0"/>
            <a:t>Диспетчерский</a:t>
          </a:r>
        </a:p>
        <a:p>
          <a:r>
            <a:rPr lang="ru-RU" sz="1800" b="1" dirty="0" smtClean="0"/>
            <a:t>центр</a:t>
          </a:r>
          <a:endParaRPr lang="ru-RU" sz="1800" b="1" dirty="0"/>
        </a:p>
      </dgm:t>
    </dgm:pt>
    <dgm:pt modelId="{8F89F448-20F7-4380-B279-C45884D323E5}" type="parTrans" cxnId="{FF96CD52-E234-4EC1-AA58-5C6F26A98680}">
      <dgm:prSet/>
      <dgm:spPr/>
      <dgm:t>
        <a:bodyPr/>
        <a:lstStyle/>
        <a:p>
          <a:endParaRPr lang="ru-RU" sz="1600"/>
        </a:p>
      </dgm:t>
    </dgm:pt>
    <dgm:pt modelId="{381B2042-44FD-47F3-89C9-139B566BDE95}" type="sibTrans" cxnId="{FF96CD52-E234-4EC1-AA58-5C6F26A98680}">
      <dgm:prSet/>
      <dgm:spPr/>
      <dgm:t>
        <a:bodyPr/>
        <a:lstStyle/>
        <a:p>
          <a:endParaRPr lang="ru-RU" sz="1600"/>
        </a:p>
      </dgm:t>
    </dgm:pt>
    <dgm:pt modelId="{76855860-EABC-43EE-A751-03FA27A46CED}">
      <dgm:prSet phldrT="[Текст]" custT="1"/>
      <dgm:spPr>
        <a:solidFill>
          <a:srgbClr val="9966FF"/>
        </a:solidFill>
        <a:ln>
          <a:noFill/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ru-RU" sz="1700" b="1" dirty="0" smtClean="0"/>
            <a:t>Образовательно-</a:t>
          </a:r>
        </a:p>
        <a:p>
          <a:r>
            <a:rPr lang="ru-RU" sz="1700" b="1" dirty="0" smtClean="0"/>
            <a:t>методический</a:t>
          </a:r>
        </a:p>
        <a:p>
          <a:r>
            <a:rPr lang="ru-RU" sz="1700" b="1" dirty="0" smtClean="0"/>
            <a:t>Центр</a:t>
          </a:r>
          <a:endParaRPr lang="ru-RU" sz="1700" b="1" dirty="0"/>
        </a:p>
      </dgm:t>
    </dgm:pt>
    <dgm:pt modelId="{7D67B381-9855-4C99-AB7D-F556C96C89A9}" type="parTrans" cxnId="{64B89A18-31C0-4EDB-9B67-A5C4788C3F04}">
      <dgm:prSet/>
      <dgm:spPr/>
      <dgm:t>
        <a:bodyPr/>
        <a:lstStyle/>
        <a:p>
          <a:endParaRPr lang="ru-RU" sz="1600"/>
        </a:p>
      </dgm:t>
    </dgm:pt>
    <dgm:pt modelId="{656FC6DC-579D-4AAE-BBA2-4051B522371F}" type="sibTrans" cxnId="{64B89A18-31C0-4EDB-9B67-A5C4788C3F04}">
      <dgm:prSet/>
      <dgm:spPr/>
      <dgm:t>
        <a:bodyPr/>
        <a:lstStyle/>
        <a:p>
          <a:endParaRPr lang="ru-RU" sz="1600"/>
        </a:p>
      </dgm:t>
    </dgm:pt>
    <dgm:pt modelId="{69E80CD4-99DF-4C0B-9B5E-676C1B260F82}" type="pres">
      <dgm:prSet presAssocID="{2A1355AA-5F94-41D4-89A9-6A399C1AC62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56AD461-2B8A-4832-8E2B-2B36718CA7B5}" type="pres">
      <dgm:prSet presAssocID="{7FC6F54C-D09C-49BA-8DCF-985A55E914D8}" presName="Parent" presStyleLbl="node0" presStyleIdx="0" presStyleCnt="1" custScaleX="116025" custScaleY="106909" custLinFactNeighborX="-895" custLinFactNeighborY="1294">
        <dgm:presLayoutVars>
          <dgm:chMax val="6"/>
          <dgm:chPref val="6"/>
        </dgm:presLayoutVars>
      </dgm:prSet>
      <dgm:spPr/>
      <dgm:t>
        <a:bodyPr/>
        <a:lstStyle/>
        <a:p>
          <a:endParaRPr lang="ru-RU"/>
        </a:p>
      </dgm:t>
    </dgm:pt>
    <dgm:pt modelId="{A832A0FC-A8E1-4CBE-942D-99C6894C5542}" type="pres">
      <dgm:prSet presAssocID="{8627100F-2F0C-46E6-AC1F-4FF888D6EF67}" presName="Accent1" presStyleCnt="0"/>
      <dgm:spPr/>
    </dgm:pt>
    <dgm:pt modelId="{5842F370-226A-46D6-9A9E-A7A7354F13BB}" type="pres">
      <dgm:prSet presAssocID="{8627100F-2F0C-46E6-AC1F-4FF888D6EF67}" presName="Accent" presStyleLbl="bgShp" presStyleIdx="0" presStyleCnt="6"/>
      <dgm:spPr/>
    </dgm:pt>
    <dgm:pt modelId="{919638F9-AF7E-42FB-AB52-D3094F092785}" type="pres">
      <dgm:prSet presAssocID="{8627100F-2F0C-46E6-AC1F-4FF888D6EF67}" presName="Child1" presStyleLbl="node1" presStyleIdx="0" presStyleCnt="6" custScaleX="120373" custScaleY="105118" custLinFactNeighborX="-1637" custLinFactNeighborY="-31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CF416-B301-48CE-922A-63CF7E25A7EB}" type="pres">
      <dgm:prSet presAssocID="{70E47E09-0E91-4C07-AB85-D39C2DBEEAA2}" presName="Accent2" presStyleCnt="0"/>
      <dgm:spPr/>
    </dgm:pt>
    <dgm:pt modelId="{8A542AD9-8802-41FA-853F-51E3A49230D1}" type="pres">
      <dgm:prSet presAssocID="{70E47E09-0E91-4C07-AB85-D39C2DBEEAA2}" presName="Accent" presStyleLbl="bgShp" presStyleIdx="1" presStyleCnt="6" custLinFactNeighborX="-6086" custLinFactNeighborY="7202"/>
      <dgm:spPr/>
      <dgm:t>
        <a:bodyPr/>
        <a:lstStyle/>
        <a:p>
          <a:endParaRPr lang="ru-RU"/>
        </a:p>
      </dgm:t>
    </dgm:pt>
    <dgm:pt modelId="{106F862A-A9F0-48DA-A0C4-05AA77C1C436}" type="pres">
      <dgm:prSet presAssocID="{70E47E09-0E91-4C07-AB85-D39C2DBEEAA2}" presName="Child2" presStyleLbl="node1" presStyleIdx="1" presStyleCnt="6" custScaleX="120604" custScaleY="117564" custLinFactNeighborX="12283" custLinFactNeighborY="-38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9EDED-FA35-4F7F-AF86-406CC615A8C1}" type="pres">
      <dgm:prSet presAssocID="{A22A660F-D25D-462C-835D-58D38160AEE6}" presName="Accent3" presStyleCnt="0"/>
      <dgm:spPr/>
    </dgm:pt>
    <dgm:pt modelId="{F37CC78A-D17E-4854-9702-CA0CAA6A4082}" type="pres">
      <dgm:prSet presAssocID="{A22A660F-D25D-462C-835D-58D38160AEE6}" presName="Accent" presStyleLbl="bgShp" presStyleIdx="2" presStyleCnt="6" custLinFactNeighborX="4212"/>
      <dgm:spPr/>
    </dgm:pt>
    <dgm:pt modelId="{0197E747-FA28-4680-80A0-73379DC07019}" type="pres">
      <dgm:prSet presAssocID="{A22A660F-D25D-462C-835D-58D38160AEE6}" presName="Child3" presStyleLbl="node1" presStyleIdx="2" presStyleCnt="6" custScaleX="131354" custScaleY="118242" custLinFactNeighborX="17908" custLinFactNeighborY="64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D8AAC-1174-45A1-B0D0-B3927196DAC3}" type="pres">
      <dgm:prSet presAssocID="{5707E5B1-99D4-4BF4-BF95-F68F9B2833BB}" presName="Accent4" presStyleCnt="0"/>
      <dgm:spPr/>
    </dgm:pt>
    <dgm:pt modelId="{AA9E6776-0F39-46EE-BAB9-CC1396AD3995}" type="pres">
      <dgm:prSet presAssocID="{5707E5B1-99D4-4BF4-BF95-F68F9B2833BB}" presName="Accent" presStyleLbl="bgShp" presStyleIdx="3" presStyleCnt="6" custLinFactNeighborX="3090" custLinFactNeighborY="9188"/>
      <dgm:spPr/>
    </dgm:pt>
    <dgm:pt modelId="{241E5977-736E-4A08-A1C8-D0EDC28914E0}" type="pres">
      <dgm:prSet presAssocID="{5707E5B1-99D4-4BF4-BF95-F68F9B2833BB}" presName="Child4" presStyleLbl="node1" presStyleIdx="3" presStyleCnt="6" custScaleX="119241" custScaleY="105832" custLinFactNeighborX="-22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3D8B32-9B77-4311-BC46-381837DBFDC1}" type="pres">
      <dgm:prSet presAssocID="{273C7EB0-0597-4337-BCAC-AC2B26CB57EF}" presName="Accent5" presStyleCnt="0"/>
      <dgm:spPr/>
    </dgm:pt>
    <dgm:pt modelId="{E81C3A8D-015B-48E0-9BBB-9CB5197B1EBB}" type="pres">
      <dgm:prSet presAssocID="{273C7EB0-0597-4337-BCAC-AC2B26CB57EF}" presName="Accent" presStyleLbl="bgShp" presStyleIdx="4" presStyleCnt="6" custLinFactNeighborX="-25524"/>
      <dgm:spPr/>
    </dgm:pt>
    <dgm:pt modelId="{0D4621B2-FF8F-4F8E-8DE4-630CC0914FC2}" type="pres">
      <dgm:prSet presAssocID="{273C7EB0-0597-4337-BCAC-AC2B26CB57EF}" presName="Child5" presStyleLbl="node1" presStyleIdx="4" presStyleCnt="6" custScaleX="120358" custScaleY="113956" custLinFactNeighborX="-15277" custLinFactNeighborY="411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37E6FB-A723-43DE-BBD8-8B0835AB0DBB}" type="pres">
      <dgm:prSet presAssocID="{76855860-EABC-43EE-A751-03FA27A46CED}" presName="Accent6" presStyleCnt="0"/>
      <dgm:spPr/>
    </dgm:pt>
    <dgm:pt modelId="{2E70BDEF-45D8-4165-B05E-D27228C01BD9}" type="pres">
      <dgm:prSet presAssocID="{76855860-EABC-43EE-A751-03FA27A46CED}" presName="Accent" presStyleLbl="bgShp" presStyleIdx="5" presStyleCnt="6" custLinFactNeighborX="-3067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40CE6E6-6F99-41D5-BF71-57784E9CC3D7}" type="pres">
      <dgm:prSet presAssocID="{76855860-EABC-43EE-A751-03FA27A46CED}" presName="Child6" presStyleLbl="node1" presStyleIdx="5" presStyleCnt="6" custScaleX="133181" custScaleY="122555" custLinFactNeighborX="-22038" custLinFactNeighborY="-5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D92CA7-993F-4CCB-9DCE-0A5DC0FF5F52}" srcId="{2A1355AA-5F94-41D4-89A9-6A399C1AC62A}" destId="{7FC6F54C-D09C-49BA-8DCF-985A55E914D8}" srcOrd="0" destOrd="0" parTransId="{F7131D93-FBCE-4845-9208-77011D57803B}" sibTransId="{3780DE6A-C90D-45CB-A77C-61F1560E2427}"/>
    <dgm:cxn modelId="{581CD5A4-D595-4BD3-964A-CC0A03AC712F}" type="presOf" srcId="{8627100F-2F0C-46E6-AC1F-4FF888D6EF67}" destId="{919638F9-AF7E-42FB-AB52-D3094F092785}" srcOrd="0" destOrd="0" presId="urn:microsoft.com/office/officeart/2011/layout/HexagonRadial"/>
    <dgm:cxn modelId="{33F4C2D6-F5C6-4732-9668-AF8C62409B48}" srcId="{7FC6F54C-D09C-49BA-8DCF-985A55E914D8}" destId="{70E47E09-0E91-4C07-AB85-D39C2DBEEAA2}" srcOrd="1" destOrd="0" parTransId="{59CF4DA6-1BA2-400E-BAFA-EC1119A192D1}" sibTransId="{83C246E5-F778-4700-83AB-2F9F9E988868}"/>
    <dgm:cxn modelId="{CFE17B16-28A3-4AC9-BA12-F5598284D56C}" type="presOf" srcId="{76855860-EABC-43EE-A751-03FA27A46CED}" destId="{940CE6E6-6F99-41D5-BF71-57784E9CC3D7}" srcOrd="0" destOrd="0" presId="urn:microsoft.com/office/officeart/2011/layout/HexagonRadial"/>
    <dgm:cxn modelId="{62F5CB06-6D5A-4971-A564-65F1AF52534D}" srcId="{7FC6F54C-D09C-49BA-8DCF-985A55E914D8}" destId="{5707E5B1-99D4-4BF4-BF95-F68F9B2833BB}" srcOrd="3" destOrd="0" parTransId="{EFDF896C-7F3E-410A-A85C-DEC108350894}" sibTransId="{016AC38C-D979-4A3E-B62F-3977C52BE324}"/>
    <dgm:cxn modelId="{4DF8A637-6C4D-4B87-885A-719496F92335}" srcId="{7FC6F54C-D09C-49BA-8DCF-985A55E914D8}" destId="{8627100F-2F0C-46E6-AC1F-4FF888D6EF67}" srcOrd="0" destOrd="0" parTransId="{9E27F6E1-65CB-452B-B8B6-F0D2E36C4152}" sibTransId="{1537C94A-E89D-4B5F-9398-17F3AA9B701D}"/>
    <dgm:cxn modelId="{C4E05CE4-E460-43C0-8B21-05DAE24E63F2}" type="presOf" srcId="{70E47E09-0E91-4C07-AB85-D39C2DBEEAA2}" destId="{106F862A-A9F0-48DA-A0C4-05AA77C1C436}" srcOrd="0" destOrd="0" presId="urn:microsoft.com/office/officeart/2011/layout/HexagonRadial"/>
    <dgm:cxn modelId="{0AFA78C6-F784-433C-AA08-950062FCBCDE}" srcId="{7FC6F54C-D09C-49BA-8DCF-985A55E914D8}" destId="{A22A660F-D25D-462C-835D-58D38160AEE6}" srcOrd="2" destOrd="0" parTransId="{1E0331E1-CDD3-4320-8767-0F77D6485E2A}" sibTransId="{601722C2-2405-4DB7-BC5F-961EFE130618}"/>
    <dgm:cxn modelId="{C3119B0E-9E23-4602-B60A-DADC98D6FC39}" type="presOf" srcId="{5707E5B1-99D4-4BF4-BF95-F68F9B2833BB}" destId="{241E5977-736E-4A08-A1C8-D0EDC28914E0}" srcOrd="0" destOrd="0" presId="urn:microsoft.com/office/officeart/2011/layout/HexagonRadial"/>
    <dgm:cxn modelId="{8285A454-65C7-478B-B68F-E36563320390}" type="presOf" srcId="{A22A660F-D25D-462C-835D-58D38160AEE6}" destId="{0197E747-FA28-4680-80A0-73379DC07019}" srcOrd="0" destOrd="0" presId="urn:microsoft.com/office/officeart/2011/layout/HexagonRadial"/>
    <dgm:cxn modelId="{AC10BE54-B7B5-40C6-BC1C-9D527AB1D079}" type="presOf" srcId="{7FC6F54C-D09C-49BA-8DCF-985A55E914D8}" destId="{756AD461-2B8A-4832-8E2B-2B36718CA7B5}" srcOrd="0" destOrd="0" presId="urn:microsoft.com/office/officeart/2011/layout/HexagonRadial"/>
    <dgm:cxn modelId="{2F9B4AEE-C36F-4B03-A060-E6F2C441595C}" type="presOf" srcId="{2A1355AA-5F94-41D4-89A9-6A399C1AC62A}" destId="{69E80CD4-99DF-4C0B-9B5E-676C1B260F82}" srcOrd="0" destOrd="0" presId="urn:microsoft.com/office/officeart/2011/layout/HexagonRadial"/>
    <dgm:cxn modelId="{70716652-1DAC-4A03-B57B-3BB100A3FCE0}" type="presOf" srcId="{273C7EB0-0597-4337-BCAC-AC2B26CB57EF}" destId="{0D4621B2-FF8F-4F8E-8DE4-630CC0914FC2}" srcOrd="0" destOrd="0" presId="urn:microsoft.com/office/officeart/2011/layout/HexagonRadial"/>
    <dgm:cxn modelId="{FF96CD52-E234-4EC1-AA58-5C6F26A98680}" srcId="{7FC6F54C-D09C-49BA-8DCF-985A55E914D8}" destId="{273C7EB0-0597-4337-BCAC-AC2B26CB57EF}" srcOrd="4" destOrd="0" parTransId="{8F89F448-20F7-4380-B279-C45884D323E5}" sibTransId="{381B2042-44FD-47F3-89C9-139B566BDE95}"/>
    <dgm:cxn modelId="{64B89A18-31C0-4EDB-9B67-A5C4788C3F04}" srcId="{7FC6F54C-D09C-49BA-8DCF-985A55E914D8}" destId="{76855860-EABC-43EE-A751-03FA27A46CED}" srcOrd="5" destOrd="0" parTransId="{7D67B381-9855-4C99-AB7D-F556C96C89A9}" sibTransId="{656FC6DC-579D-4AAE-BBA2-4051B522371F}"/>
    <dgm:cxn modelId="{85715EA4-A8F2-442F-A454-C4A7D83EF6BB}" type="presParOf" srcId="{69E80CD4-99DF-4C0B-9B5E-676C1B260F82}" destId="{756AD461-2B8A-4832-8E2B-2B36718CA7B5}" srcOrd="0" destOrd="0" presId="urn:microsoft.com/office/officeart/2011/layout/HexagonRadial"/>
    <dgm:cxn modelId="{EC2E59D3-BA3B-419B-A69B-F1A212EEBCB8}" type="presParOf" srcId="{69E80CD4-99DF-4C0B-9B5E-676C1B260F82}" destId="{A832A0FC-A8E1-4CBE-942D-99C6894C5542}" srcOrd="1" destOrd="0" presId="urn:microsoft.com/office/officeart/2011/layout/HexagonRadial"/>
    <dgm:cxn modelId="{91F72A59-A04C-4738-AEBC-DB206CA11D97}" type="presParOf" srcId="{A832A0FC-A8E1-4CBE-942D-99C6894C5542}" destId="{5842F370-226A-46D6-9A9E-A7A7354F13BB}" srcOrd="0" destOrd="0" presId="urn:microsoft.com/office/officeart/2011/layout/HexagonRadial"/>
    <dgm:cxn modelId="{E5B884EE-93D0-47D3-A426-B310465F904A}" type="presParOf" srcId="{69E80CD4-99DF-4C0B-9B5E-676C1B260F82}" destId="{919638F9-AF7E-42FB-AB52-D3094F092785}" srcOrd="2" destOrd="0" presId="urn:microsoft.com/office/officeart/2011/layout/HexagonRadial"/>
    <dgm:cxn modelId="{6926D094-D71F-463B-A462-EF710EBBAFF1}" type="presParOf" srcId="{69E80CD4-99DF-4C0B-9B5E-676C1B260F82}" destId="{0B6CF416-B301-48CE-922A-63CF7E25A7EB}" srcOrd="3" destOrd="0" presId="urn:microsoft.com/office/officeart/2011/layout/HexagonRadial"/>
    <dgm:cxn modelId="{7A71BC67-D339-4660-9CAC-CADD6802A847}" type="presParOf" srcId="{0B6CF416-B301-48CE-922A-63CF7E25A7EB}" destId="{8A542AD9-8802-41FA-853F-51E3A49230D1}" srcOrd="0" destOrd="0" presId="urn:microsoft.com/office/officeart/2011/layout/HexagonRadial"/>
    <dgm:cxn modelId="{8D21BDF7-07B3-43A7-8EC6-4F6CE53A018D}" type="presParOf" srcId="{69E80CD4-99DF-4C0B-9B5E-676C1B260F82}" destId="{106F862A-A9F0-48DA-A0C4-05AA77C1C436}" srcOrd="4" destOrd="0" presId="urn:microsoft.com/office/officeart/2011/layout/HexagonRadial"/>
    <dgm:cxn modelId="{B3FFDCB2-0716-44FB-988B-FF9A65CCDD12}" type="presParOf" srcId="{69E80CD4-99DF-4C0B-9B5E-676C1B260F82}" destId="{4449EDED-FA35-4F7F-AF86-406CC615A8C1}" srcOrd="5" destOrd="0" presId="urn:microsoft.com/office/officeart/2011/layout/HexagonRadial"/>
    <dgm:cxn modelId="{FE533AFC-4FCF-4A7E-A8BC-196613547414}" type="presParOf" srcId="{4449EDED-FA35-4F7F-AF86-406CC615A8C1}" destId="{F37CC78A-D17E-4854-9702-CA0CAA6A4082}" srcOrd="0" destOrd="0" presId="urn:microsoft.com/office/officeart/2011/layout/HexagonRadial"/>
    <dgm:cxn modelId="{30EA87B5-F1B8-4B2D-8AFD-CD0C8374E2E7}" type="presParOf" srcId="{69E80CD4-99DF-4C0B-9B5E-676C1B260F82}" destId="{0197E747-FA28-4680-80A0-73379DC07019}" srcOrd="6" destOrd="0" presId="urn:microsoft.com/office/officeart/2011/layout/HexagonRadial"/>
    <dgm:cxn modelId="{435951EF-F6E1-483D-89CF-6599A59A9454}" type="presParOf" srcId="{69E80CD4-99DF-4C0B-9B5E-676C1B260F82}" destId="{97DD8AAC-1174-45A1-B0D0-B3927196DAC3}" srcOrd="7" destOrd="0" presId="urn:microsoft.com/office/officeart/2011/layout/HexagonRadial"/>
    <dgm:cxn modelId="{F3C961C2-5A8F-45A0-B692-A81A275E83AA}" type="presParOf" srcId="{97DD8AAC-1174-45A1-B0D0-B3927196DAC3}" destId="{AA9E6776-0F39-46EE-BAB9-CC1396AD3995}" srcOrd="0" destOrd="0" presId="urn:microsoft.com/office/officeart/2011/layout/HexagonRadial"/>
    <dgm:cxn modelId="{450B7BFB-979D-4ACF-9863-8C65ABEC6985}" type="presParOf" srcId="{69E80CD4-99DF-4C0B-9B5E-676C1B260F82}" destId="{241E5977-736E-4A08-A1C8-D0EDC28914E0}" srcOrd="8" destOrd="0" presId="urn:microsoft.com/office/officeart/2011/layout/HexagonRadial"/>
    <dgm:cxn modelId="{5A0323D1-5D74-47A9-A732-677A2672D619}" type="presParOf" srcId="{69E80CD4-99DF-4C0B-9B5E-676C1B260F82}" destId="{733D8B32-9B77-4311-BC46-381837DBFDC1}" srcOrd="9" destOrd="0" presId="urn:microsoft.com/office/officeart/2011/layout/HexagonRadial"/>
    <dgm:cxn modelId="{5955CC1C-39A1-458D-ABDD-3F7F34F8FC95}" type="presParOf" srcId="{733D8B32-9B77-4311-BC46-381837DBFDC1}" destId="{E81C3A8D-015B-48E0-9BBB-9CB5197B1EBB}" srcOrd="0" destOrd="0" presId="urn:microsoft.com/office/officeart/2011/layout/HexagonRadial"/>
    <dgm:cxn modelId="{23C5FFEF-7527-47FC-81FA-C2A7674CF6A4}" type="presParOf" srcId="{69E80CD4-99DF-4C0B-9B5E-676C1B260F82}" destId="{0D4621B2-FF8F-4F8E-8DE4-630CC0914FC2}" srcOrd="10" destOrd="0" presId="urn:microsoft.com/office/officeart/2011/layout/HexagonRadial"/>
    <dgm:cxn modelId="{6841ABE1-24A3-4F86-B979-9DF2D47A5C7D}" type="presParOf" srcId="{69E80CD4-99DF-4C0B-9B5E-676C1B260F82}" destId="{A837E6FB-A723-43DE-BBD8-8B0835AB0DBB}" srcOrd="11" destOrd="0" presId="urn:microsoft.com/office/officeart/2011/layout/HexagonRadial"/>
    <dgm:cxn modelId="{7B3F3773-17C0-4498-B256-28B3A548E503}" type="presParOf" srcId="{A837E6FB-A723-43DE-BBD8-8B0835AB0DBB}" destId="{2E70BDEF-45D8-4165-B05E-D27228C01BD9}" srcOrd="0" destOrd="0" presId="urn:microsoft.com/office/officeart/2011/layout/HexagonRadial"/>
    <dgm:cxn modelId="{8502CE7D-D71D-4370-80EB-595D4DBFF997}" type="presParOf" srcId="{69E80CD4-99DF-4C0B-9B5E-676C1B260F82}" destId="{940CE6E6-6F99-41D5-BF71-57784E9CC3D7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AD461-2B8A-4832-8E2B-2B36718CA7B5}">
      <dsp:nvSpPr>
        <dsp:cNvPr id="0" name=""/>
        <dsp:cNvSpPr/>
      </dsp:nvSpPr>
      <dsp:spPr>
        <a:xfrm>
          <a:off x="2965757" y="1915840"/>
          <a:ext cx="2898869" cy="2310615"/>
        </a:xfrm>
        <a:prstGeom prst="hexagon">
          <a:avLst>
            <a:gd name="adj" fmla="val 28570"/>
            <a:gd name="vf" fmla="val 115470"/>
          </a:avLst>
        </a:prstGeom>
        <a:solidFill>
          <a:srgbClr val="C00000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b="1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«Ресурсная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лаборатория»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 dirty="0"/>
        </a:p>
      </dsp:txBody>
      <dsp:txXfrm>
        <a:off x="3427377" y="2283786"/>
        <a:ext cx="1975629" cy="1574723"/>
      </dsp:txXfrm>
    </dsp:sp>
    <dsp:sp modelId="{8A542AD9-8802-41FA-853F-51E3A49230D1}">
      <dsp:nvSpPr>
        <dsp:cNvPr id="0" name=""/>
        <dsp:cNvSpPr/>
      </dsp:nvSpPr>
      <dsp:spPr>
        <a:xfrm>
          <a:off x="4695471" y="987000"/>
          <a:ext cx="942671" cy="8122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638F9-AF7E-42FB-AB52-D3094F092785}">
      <dsp:nvSpPr>
        <dsp:cNvPr id="0" name=""/>
        <dsp:cNvSpPr/>
      </dsp:nvSpPr>
      <dsp:spPr>
        <a:xfrm>
          <a:off x="3176371" y="-48489"/>
          <a:ext cx="2464627" cy="1861977"/>
        </a:xfrm>
        <a:prstGeom prst="hexagon">
          <a:avLst>
            <a:gd name="adj" fmla="val 28570"/>
            <a:gd name="vf" fmla="val 115470"/>
          </a:avLst>
        </a:prstGeom>
        <a:solidFill>
          <a:schemeClr val="accent4">
            <a:lumMod val="75000"/>
          </a:schemeClr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Единая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Служба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Техподдержки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3559079" y="240639"/>
        <a:ext cx="1699211" cy="1283721"/>
      </dsp:txXfrm>
    </dsp:sp>
    <dsp:sp modelId="{F37CC78A-D17E-4854-9702-CA0CAA6A4082}">
      <dsp:nvSpPr>
        <dsp:cNvPr id="0" name=""/>
        <dsp:cNvSpPr/>
      </dsp:nvSpPr>
      <dsp:spPr>
        <a:xfrm>
          <a:off x="5892719" y="2446952"/>
          <a:ext cx="942671" cy="8122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6F862A-A9F0-48DA-A0C4-05AA77C1C436}">
      <dsp:nvSpPr>
        <dsp:cNvPr id="0" name=""/>
        <dsp:cNvSpPr/>
      </dsp:nvSpPr>
      <dsp:spPr>
        <a:xfrm>
          <a:off x="5336805" y="863398"/>
          <a:ext cx="2469357" cy="2082435"/>
        </a:xfrm>
        <a:prstGeom prst="hexagon">
          <a:avLst>
            <a:gd name="adj" fmla="val 28570"/>
            <a:gd name="vf" fmla="val 115470"/>
          </a:avLst>
        </a:prstGeom>
        <a:solidFill>
          <a:srgbClr val="00B451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Служба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Развития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Региона </a:t>
          </a:r>
          <a:endParaRPr lang="ru-RU" sz="1800" b="1" kern="1200" dirty="0"/>
        </a:p>
      </dsp:txBody>
      <dsp:txXfrm>
        <a:off x="5740902" y="1204177"/>
        <a:ext cx="1661163" cy="1400877"/>
      </dsp:txXfrm>
    </dsp:sp>
    <dsp:sp modelId="{AA9E6776-0F39-46EE-BAB9-CC1396AD3995}">
      <dsp:nvSpPr>
        <dsp:cNvPr id="0" name=""/>
        <dsp:cNvSpPr/>
      </dsp:nvSpPr>
      <dsp:spPr>
        <a:xfrm>
          <a:off x="5117892" y="4235624"/>
          <a:ext cx="942671" cy="8122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97E747-FA28-4680-80A0-73379DC07019}">
      <dsp:nvSpPr>
        <dsp:cNvPr id="0" name=""/>
        <dsp:cNvSpPr/>
      </dsp:nvSpPr>
      <dsp:spPr>
        <a:xfrm>
          <a:off x="5341924" y="3181013"/>
          <a:ext cx="2689462" cy="2094445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Информационно-аналитический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блок</a:t>
          </a:r>
          <a:endParaRPr lang="ru-RU" sz="1700" b="1" kern="1200" dirty="0"/>
        </a:p>
      </dsp:txBody>
      <dsp:txXfrm>
        <a:off x="5765507" y="3510882"/>
        <a:ext cx="1842296" cy="1434707"/>
      </dsp:txXfrm>
    </dsp:sp>
    <dsp:sp modelId="{E81C3A8D-015B-48E0-9BBB-9CB5197B1EBB}">
      <dsp:nvSpPr>
        <dsp:cNvPr id="0" name=""/>
        <dsp:cNvSpPr/>
      </dsp:nvSpPr>
      <dsp:spPr>
        <a:xfrm>
          <a:off x="2952351" y="4338920"/>
          <a:ext cx="942671" cy="81223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1E5977-736E-4A08-A1C8-D0EDC28914E0}">
      <dsp:nvSpPr>
        <dsp:cNvPr id="0" name=""/>
        <dsp:cNvSpPr/>
      </dsp:nvSpPr>
      <dsp:spPr>
        <a:xfrm>
          <a:off x="3176371" y="4267161"/>
          <a:ext cx="2441450" cy="1874624"/>
        </a:xfrm>
        <a:prstGeom prst="hexagon">
          <a:avLst>
            <a:gd name="adj" fmla="val 28570"/>
            <a:gd name="vf" fmla="val 115470"/>
          </a:avLst>
        </a:prstGeom>
        <a:solidFill>
          <a:srgbClr val="1F7F9D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>
                <a:noFill/>
              </a:ln>
              <a:solidFill>
                <a:schemeClr val="bg1"/>
              </a:solidFill>
            </a:rPr>
            <a:t>Многоцелевые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n>
                <a:noFill/>
              </a:ln>
              <a:solidFill>
                <a:schemeClr val="bg1"/>
              </a:solidFill>
            </a:rPr>
            <a:t>проекты</a:t>
          </a:r>
          <a:endParaRPr lang="ru-RU" sz="1800" b="1" kern="1200" dirty="0">
            <a:ln>
              <a:noFill/>
            </a:ln>
            <a:solidFill>
              <a:schemeClr val="bg1"/>
            </a:solidFill>
          </a:endParaRPr>
        </a:p>
      </dsp:txBody>
      <dsp:txXfrm>
        <a:off x="3558352" y="4560458"/>
        <a:ext cx="1677488" cy="1288030"/>
      </dsp:txXfrm>
    </dsp:sp>
    <dsp:sp modelId="{2E70BDEF-45D8-4165-B05E-D27228C01BD9}">
      <dsp:nvSpPr>
        <dsp:cNvPr id="0" name=""/>
        <dsp:cNvSpPr/>
      </dsp:nvSpPr>
      <dsp:spPr>
        <a:xfrm>
          <a:off x="1785654" y="2821080"/>
          <a:ext cx="942671" cy="812236"/>
        </a:xfrm>
        <a:prstGeom prst="hexagon">
          <a:avLst>
            <a:gd name="adj" fmla="val 2890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621B2-FF8F-4F8E-8DE4-630CC0914FC2}">
      <dsp:nvSpPr>
        <dsp:cNvPr id="0" name=""/>
        <dsp:cNvSpPr/>
      </dsp:nvSpPr>
      <dsp:spPr>
        <a:xfrm>
          <a:off x="1010741" y="3178689"/>
          <a:ext cx="2464320" cy="2018526"/>
        </a:xfrm>
        <a:prstGeom prst="hexagon">
          <a:avLst>
            <a:gd name="adj" fmla="val 28570"/>
            <a:gd name="vf" fmla="val 115470"/>
          </a:avLst>
        </a:prstGeom>
        <a:solidFill>
          <a:srgbClr val="2CB69F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Диспетчерский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центр</a:t>
          </a:r>
          <a:endParaRPr lang="ru-RU" sz="1800" b="1" kern="1200" dirty="0"/>
        </a:p>
      </dsp:txBody>
      <dsp:txXfrm>
        <a:off x="1408332" y="3504356"/>
        <a:ext cx="1669138" cy="1367192"/>
      </dsp:txXfrm>
    </dsp:sp>
    <dsp:sp modelId="{940CE6E6-6F99-41D5-BF71-57784E9CC3D7}">
      <dsp:nvSpPr>
        <dsp:cNvPr id="0" name=""/>
        <dsp:cNvSpPr/>
      </dsp:nvSpPr>
      <dsp:spPr>
        <a:xfrm>
          <a:off x="741035" y="791445"/>
          <a:ext cx="2726870" cy="2170842"/>
        </a:xfrm>
        <a:prstGeom prst="hexagon">
          <a:avLst>
            <a:gd name="adj" fmla="val 28570"/>
            <a:gd name="vf" fmla="val 115470"/>
          </a:avLst>
        </a:prstGeom>
        <a:solidFill>
          <a:srgbClr val="9966FF"/>
        </a:solidFill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Образовательно-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методический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/>
            <a:t>Центр</a:t>
          </a:r>
          <a:endParaRPr lang="ru-RU" sz="1700" b="1" kern="1200" dirty="0"/>
        </a:p>
      </dsp:txBody>
      <dsp:txXfrm>
        <a:off x="1175011" y="1136930"/>
        <a:ext cx="1858918" cy="1479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Радиальный шестиугольник"/>
  <dgm:desc val="Служит для отображения последовательного процесса, связанного с центральной идеей или темой. Ограничен шестью фигурами уровня 2. Рекомендуется использовать небольшие объемы текста. Неиспользуемый текст не отображается, но доступен при переключении макетов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F6F62-7CA8-4E66-B4C5-36FA87533F34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465A-B8EC-47DA-9669-76B0C14F15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506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E469E-3D1D-4DC0-879E-4AC82473CCA7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3186D-39C8-4A29-8289-64EF8F963C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884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Тема объединения интересов основных субъектов оказания медицинской помощи возникла не случайно, т.к.</a:t>
            </a:r>
            <a:r>
              <a:rPr lang="ru-RU" baseline="0" dirty="0" smtClean="0"/>
              <a:t> вопросы взаимодействия между собой частной, государственной медицины и пациентов неоднократно обсуждались и являются актуальными уже много лет. </a:t>
            </a:r>
          </a:p>
          <a:p>
            <a:r>
              <a:rPr lang="ru-RU" baseline="0" dirty="0" smtClean="0"/>
              <a:t>Во многих развитых странах с хорошим уровнем медицинской помощи эти вопросы юридически отрегулированы и механизмы взаимодействия работают. У нас, к сожалению, все пока на достаточно примитивном, стихийном уровне. Речь идет: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 полноправном участии частной медицины в общей системе оказания мед. помощи (частная медицина во многих странах рынка до 30%; в наших условиях она колеблется на уровне 5-10 %, а без стоматологии еще меньше).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 правах пациентов и медиков.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 ответственности при оказании медицинской помощи.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 доступности и качестве медицинской помощи.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И т.д.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Решение проблем здравоохранения совместными усилиями – это объективная необходимость и реальность сегодняшнего дня. Наша задача - развить здравоохранение в целом. И мы должны понимать, что если государственное 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частное здравоохранения не объединят усилия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процесс реформирования будет перманентным процессом. Средств на поддержания более менее высокого уровня медицинской помощи у государства не хватит.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В последние годы были приняты ряд серьезных мер, которые уравнивают возможности частной и государственной медицины и объединяют их усилия: это вхождение частного бизнеса в ОМС, введение стандартов лечения, порядков оказания медицинской помощи и т.д.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 конечно этих шагов не достаточно и явно требуются дополнительные меры инициатором, которых может быть любая из сторон.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4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 нами для развития медицины  и информационных технологий предлагается ряд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START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проектов:…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Возможно, эти предложения заинтересуют кого то сидящих в зале.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в заключении я хочу сказать что: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наше учреждение открыто для сотрудничества в области информатизации и организации здравоохранения.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нас имеется неплохой информационный сайт,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средам в 10-00 регулярно проходят информационные Советы с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онлайн подключением всех ЛПУ региона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Приглашаю всех желающих к участию и не только из Самарской области. Повестка дня Совета может корректироваться по вашим предложениям.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3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Значимым  инструментом, способствующим этим процессам может стать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информатизация здравоохранения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а точнее создание с ее помощью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единого информационного пространства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Определение термина информатизации здравоохранения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достаточно много. На мой взгляд лучше всего подходит следующее определение информатизации:…</a:t>
            </a:r>
          </a:p>
          <a:p>
            <a:r>
              <a:rPr lang="ru-RU" dirty="0" smtClean="0"/>
              <a:t>Задача достаточно амбициозная и требует не только значительных финансовых вливаний, но и адекватных системных мер организационного характера, как в частном,</a:t>
            </a:r>
            <a:r>
              <a:rPr lang="ru-RU" baseline="0" dirty="0" smtClean="0"/>
              <a:t> так и государственном здравоохранении. </a:t>
            </a:r>
          </a:p>
          <a:p>
            <a:r>
              <a:rPr lang="ru-RU" baseline="0" dirty="0" smtClean="0"/>
              <a:t>Я не буду приводить данные, сколько и в каких объемах в последние годы было поставлено АРМов в регион, сколько километров  сетей проведено, и какие программные продукты были внедрены. </a:t>
            </a:r>
          </a:p>
          <a:p>
            <a:r>
              <a:rPr lang="ru-RU" baseline="0" dirty="0" smtClean="0"/>
              <a:t>Скажу лишь, что в регионе заложена достаточно солидная база для создания единого информационного пространства в здравоохранении, для межведомственного взаимодействия, в том числе с частным бизнесом.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37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Прогресс в последние годы в информационных технологиях ,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т.ч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медицине, предоставляет все более новые возможности и решения для организации здравоохранения, медицинской помощи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порой таких которые многие из нас не имеют представления.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Если говорить об общих  тенденциях развития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-технологий сегодня, то можно выделить следующие основные тенденции:</a:t>
            </a:r>
          </a:p>
          <a:p>
            <a:pPr marL="228600" lvl="0" indent="-228600"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Создание комплексных информационных систем (объединение созданных МИС);</a:t>
            </a:r>
          </a:p>
          <a:p>
            <a:pPr marL="228600" lvl="0" indent="-228600"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Интенсивный перенос медицинских данных в «облака»;</a:t>
            </a:r>
          </a:p>
          <a:p>
            <a:pPr marL="228600" lvl="0" indent="-228600"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Расширение применения дистанционных средств для наблюдения за состоянием здоровья пациентов с хроническими заболеваниями;</a:t>
            </a:r>
          </a:p>
          <a:p>
            <a:pPr marL="228600" lvl="0" indent="-228600"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Увеличение числа мобильных медицинских приложений, способных интегрироваться с другими устройствами, прочими программными продуктами и «платформенными» решениями, содействующими информатизации здравоохранения;</a:t>
            </a:r>
          </a:p>
          <a:p>
            <a:pPr marL="228600" lvl="0" indent="-228600"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Телемедицина;</a:t>
            </a:r>
          </a:p>
          <a:p>
            <a:pPr marL="228600" lvl="0" indent="-228600">
              <a:buAutoNum type="arabicPeriod"/>
            </a:pPr>
            <a:r>
              <a:rPr lang="ru-R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Интеграция с сервисов на региональном и федеральном уровнях.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697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 информационные технологии позволяют:</a:t>
            </a:r>
          </a:p>
          <a:p>
            <a:pPr marL="228600" indent="-228600"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своевременно получать достоверную информацию (обмен) </a:t>
            </a:r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эффективно управлять ресурсами здравоохранения</a:t>
            </a:r>
            <a:endParaRPr lang="ru-RU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обеспечить доступность качественной медицинской помощи (сервисы)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Сегодня пациент может записаться на прием к врачу через интернет, получить результаты анализов, получить дистанционную онлайн консультацию, ему все меньше нужно тратить время на получение результатов обследований и консультаций. При этом все больше становится возможностей получить медицинскую помощь у лучших специалистов в медицине не зависимо от того, в какой системе и насколько удаленно они работают.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В недалеком будущем повсеместно будут внедрены мобильные сервисы, в том числе на базе </a:t>
            </a:r>
            <a:r>
              <a:rPr lang="ru-RU" sz="1200" dirty="0" err="1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айфонов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, планшетников и т.д. позволяющим проводить исследования, анализы, обмениваться информацией с  лечащим врачом.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4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Есть еще один существенный момент в пользу объединение усилий при информатизации здравоохранения структур всех форм собственности, в том числе на основе ГЧП это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уменьшение расходов на создание той или иной инф. системы или программного продукта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во-первых, затраты могут быть совместные, а во-вторых, в последующем меньше усилий будет затрачиваться на интеграцию систем. 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Пациент 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получает более доступную и более качественную медицинскую помощь, без необоснованных затрат времени и средств (через набор </a:t>
            </a:r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WEB</a:t>
            </a: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-сервисов)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При этом ему должно быть меньше всего интересно кто эту помощь оказал частная компания, либо ГБУЗ - </a:t>
            </a:r>
            <a:r>
              <a:rPr lang="ru-RU" sz="1200" b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Arial" pitchFamily="34" charset="0"/>
              </a:rPr>
              <a:t>главное результат.</a:t>
            </a:r>
            <a:endParaRPr lang="ru-RU" sz="1200" dirty="0" smtClean="0">
              <a:solidFill>
                <a:schemeClr val="accent1">
                  <a:lumMod val="50000"/>
                </a:schemeClr>
              </a:solidFill>
              <a:effectLst/>
              <a:ea typeface="Times New Roman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54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Однако, на практике не все так гладко и сам процесс информатизации, не смотря на хороший задел в регионе имеет достаточно проблем, особенно в вопросах интеграции как на уровне региона, так и на федеральном уровне.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примеру,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информацию о том, как ранее обследовали и лечили пациента, перешедшего из одного учреждения в другое, а тем более частной клиники в государственную, получить почти невозможно.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Нельзя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составить более менее достоверную статистику по частным организация по Самаре и Самарской области — в частности, о том, сколько было проведено тех или иных операций, получить достоверные статистические данные по заболеваемости.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Нет единых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форматов документооборота, методик лечения. Если мы будем знать, что в какой-либо частной клинике больному смогут сделать необходимую специфическую процедуру или узконаправленную консультацию, то почему бы не обсудить возможность его целенаправленного перевода?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Вопрос информатизации здравоохранения сегодня это не вопрос не только и даже не столько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-специалистов и технологических возможностей. Это вопрос,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прежде всего организаторов здравоохранения, управленцев и главных врачей всех форм собственности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они должны быть основными постановщиками задач и задавать тон информатизации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Конечно, основными причинами, создающими трудности в  развитии информационные технологии в здравоохранении можно было бы назвать несовершенство юридической базы и недостаток финансирования, но в первую очередь я бы назвал следующие…представлены на слайде…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99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Самарская область достаточно давно использует информационные технологии в здравоохранении и имеет солидные наработки. Многие эти информационные системы могли быть реализованы не только в регионе, но и на федеральном уровне.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Единственным оператором информационных систем в государственном здравоохранении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является ГБУЗ СО МИАЦ. На протяжении более 20 лет он занимается и разработкой, сопровождением и стратегическим планированием информационных технологий в медицине региона. Насчитывает более 150 сотрудников.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настоящее время усилия Центра направлены на интеграцию имеющихся информационных систем региона, создание новых сервисов для населения, методическую, учебную и контрольную деятельность в отношении к ЛПУ.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отношении МЗ СО и ЛПУ региона Центр выступает, как ресурсная лаборатория предоставляя необходимую помощь и услуги. В отношении частных интеграторов (партнеров), а также частных клиник как координатор и оператор информационных систем.</a:t>
            </a:r>
          </a:p>
          <a:p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37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регионе заложена достаточно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солидная база для создания единого информационного пространства в здравоохранении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для межведомственного взаимодействия, в том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числе с частным бизнесом.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нам достаточно часто обращаются частные компании по вопросам сотрудничества. Конечно, в силу своих возможностей мы им помогаем. Заключаем договора на обслуживание программно-аппаратного комплекса. Хотелось бы что бы эта работа была более системной и совместной.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настоящее время в информатизации здравоохранения достаточно много тем, направлений и задач которых, было бы интересно развивать не только государственному здравоохранению, но и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частной медицине и потенциальным инвесторам.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3186D-39C8-4A29-8289-64EF8F963C1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037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25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43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0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13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6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90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51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17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51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4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81962-4A57-4A43-AEDA-56A057149A73}" type="datetimeFigureOut">
              <a:rPr lang="ru-RU" smtClean="0"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59972-226B-4B86-9914-27EE904D2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753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:\Зотова\Презентации\картинки для презентаций\фон\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880"/>
            <a:ext cx="9143999" cy="683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491880" y="5727307"/>
            <a:ext cx="5652120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</a:pPr>
            <a:r>
              <a:rPr lang="ru-RU" altLang="ru-RU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Докладчик</a:t>
            </a:r>
          </a:p>
          <a:p>
            <a:pPr algn="r">
              <a:lnSpc>
                <a:spcPct val="80000"/>
              </a:lnSpc>
              <a:spcBef>
                <a:spcPts val="100"/>
              </a:spcBef>
            </a:pPr>
            <a:r>
              <a:rPr lang="ru-RU" altLang="ru-RU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директор МИАЦ </a:t>
            </a:r>
          </a:p>
          <a:p>
            <a:pPr algn="r">
              <a:lnSpc>
                <a:spcPct val="80000"/>
              </a:lnSpc>
            </a:pPr>
            <a:r>
              <a:rPr lang="ru-RU" altLang="ru-RU" sz="2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С.Г. Сорокин</a:t>
            </a:r>
          </a:p>
        </p:txBody>
      </p:sp>
      <p:pic>
        <p:nvPicPr>
          <p:cNvPr id="7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395536" y="5151243"/>
            <a:ext cx="1080120" cy="1086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1412776"/>
            <a:ext cx="68407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</a:rPr>
              <a:t>Информатизация здравоохранения 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</a:rPr>
              <a:t>как инструмент    интеграции интересов пациента, бизнеса 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effectLst>
                <a:outerShdw blurRad="50800" dist="38989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</a:rPr>
              <a:t>и государства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16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135"/>
            <a:ext cx="8229600" cy="6463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START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UP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endParaRPr lang="ru-RU" sz="2000" dirty="0">
              <a:latin typeface="Arial" pitchFamily="34" charset="0"/>
              <a:ea typeface="Times New Roman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635" y="1196752"/>
            <a:ext cx="87483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Удаленный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мониторинг больных сахарным диабетом (сердечно-сосудистыми 	заболеваниями, беременных, и т.п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.)</a:t>
            </a: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endParaRPr lang="ru-RU" sz="2600" b="1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Информационная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система «Телемедицинские консультации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»</a:t>
            </a: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endParaRPr lang="ru-RU" sz="2600" b="1" dirty="0" smtClean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Интеллектуальная </a:t>
            </a:r>
            <a:r>
              <a:rPr lang="ru-RU" sz="2600" b="1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система видеонаблюдения для 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ЛПУ</a:t>
            </a: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endParaRPr lang="ru-RU" sz="2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Экстренный вызов («кнопка» связи с врачом)</a:t>
            </a: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endParaRPr lang="ru-RU" sz="2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342900" lvl="0" indent="-342900" algn="r">
              <a:buClr>
                <a:srgbClr val="FF0000"/>
              </a:buClr>
              <a:buAutoNum type="arabicPeriod"/>
              <a:defRPr/>
            </a:pP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Предварительный </a:t>
            </a:r>
            <a:r>
              <a:rPr lang="en-US" sz="2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on-line</a:t>
            </a:r>
            <a:r>
              <a:rPr lang="ru-RU" sz="26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 осмотр</a:t>
            </a:r>
            <a:endParaRPr lang="ru-RU" sz="2600" b="1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7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3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348880"/>
            <a:ext cx="4248578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МИАЦ - Главна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97057" y="72008"/>
            <a:ext cx="1234584" cy="119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O:\Зотова\Презентации\картинки для презентаций\контакты МИАЦ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2222" b="6917"/>
          <a:stretch/>
        </p:blipFill>
        <p:spPr bwMode="auto">
          <a:xfrm>
            <a:off x="4248578" y="72008"/>
            <a:ext cx="4967429" cy="35730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O:\Зотова\Презентации\картинки для презентаций\контакты МИАЦ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863" r="688" b="6917"/>
          <a:stretch/>
        </p:blipFill>
        <p:spPr bwMode="auto">
          <a:xfrm>
            <a:off x="4427983" y="3645024"/>
            <a:ext cx="4824537" cy="314681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79513" y="2219380"/>
            <a:ext cx="5400599" cy="1569660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4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Благодарю </a:t>
            </a:r>
            <a:br>
              <a:rPr lang="ru-RU" sz="4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ru-RU" sz="48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за внимание!</a:t>
            </a:r>
            <a:endParaRPr lang="ru-RU" sz="48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82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395536" y="1613582"/>
            <a:ext cx="8497142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FF0000"/>
                </a:solidFill>
              </a:rPr>
              <a:t>Информатизация </a:t>
            </a:r>
            <a:r>
              <a:rPr lang="ru-RU" sz="4000" b="1" dirty="0" smtClean="0">
                <a:solidFill>
                  <a:srgbClr val="FF0000"/>
                </a:solidFill>
              </a:rPr>
              <a:t>это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-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ct val="80000"/>
              </a:lnSpc>
              <a:buFont typeface="Arial" pitchFamily="34" charset="0"/>
              <a:buNone/>
              <a:defRPr/>
            </a:pPr>
            <a:endParaRPr lang="ru-RU" sz="3600" b="1" dirty="0">
              <a:solidFill>
                <a:srgbClr val="FF0000"/>
              </a:solidFill>
              <a:latin typeface="+mn-lt"/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обеспечение процессов адаптивного управления здравоохранением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с помощью информационных технологий</a:t>
            </a:r>
          </a:p>
        </p:txBody>
      </p:sp>
      <p:pic>
        <p:nvPicPr>
          <p:cNvPr id="5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4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1124744"/>
            <a:ext cx="838842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Создание комплексных информационных систем (объединение созданных МИС)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Интенсивный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перенос медицинских данных в «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облака»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Расширение применения дистанционных средств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для наблюдения за состоянием здоровья пациентов с хроническими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заболеваниями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Увеличение числа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мобильных медицинских приложений, способных интегрироваться с другими устройствами, прочими программными продуктами и «платформенными» решениями, содействующими информатизации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здравоохранения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Телемедицина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Интеграция с сервисов на региональном и федеральном уровнях</a:t>
            </a:r>
          </a:p>
          <a:p>
            <a:endParaRPr lang="ru-RU" sz="2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11663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Современные тенденции информатизации: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6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679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599" y="1484784"/>
            <a:ext cx="8170887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своевременно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получать достоверную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информацию (обмен)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>
              <a:buClr>
                <a:srgbClr val="FF0000"/>
              </a:buClr>
              <a:defRPr/>
            </a:pPr>
            <a:endParaRPr lang="ru-RU" sz="32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эффективно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управлять ресурсами здравоохранения</a:t>
            </a:r>
          </a:p>
          <a:p>
            <a:pPr>
              <a:buClr>
                <a:srgbClr val="FF0000"/>
              </a:buClr>
              <a:defRPr/>
            </a:pP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обеспечить 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доступность качественной медицинской 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помощи (сервисы)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285750" indent="-285750"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16632"/>
            <a:ext cx="88204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+mn-lt"/>
              </a:rPr>
              <a:t>IT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</a:rPr>
              <a:t>-технологии позволяют:</a:t>
            </a:r>
            <a:endParaRPr lang="ru-RU" sz="3600" b="1" dirty="0">
              <a:latin typeface="+mn-lt"/>
            </a:endParaRPr>
          </a:p>
        </p:txBody>
      </p:sp>
      <p:pic>
        <p:nvPicPr>
          <p:cNvPr id="6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11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0" y="13846"/>
            <a:ext cx="9144000" cy="646331"/>
          </a:xfrm>
        </p:spPr>
        <p:txBody>
          <a:bodyPr wrap="square">
            <a:spAutoFit/>
          </a:bodyPr>
          <a:lstStyle/>
          <a:p>
            <a:pPr algn="r"/>
            <a:r>
              <a:rPr lang="en-US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Web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-сервис 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пациента</a:t>
            </a:r>
            <a:endParaRPr lang="ru-RU" sz="36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Подзаголовок 8"/>
          <p:cNvSpPr txBox="1">
            <a:spLocks/>
          </p:cNvSpPr>
          <p:nvPr/>
        </p:nvSpPr>
        <p:spPr>
          <a:xfrm>
            <a:off x="71711" y="980728"/>
            <a:ext cx="7128693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ea typeface="Times New Roman"/>
                <a:cs typeface="Arial" pitchFamily="34" charset="0"/>
              </a:rPr>
              <a:t>Возможности сегодня: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Запись к врачу в электронном виде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Получение результатов анализов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On-line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 консультация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endParaRPr lang="ru-RU" sz="2400" dirty="0">
              <a:solidFill>
                <a:schemeClr val="accent1">
                  <a:lumMod val="50000"/>
                </a:schemeClr>
              </a:solidFill>
              <a:ea typeface="Times New Roman"/>
              <a:cs typeface="Arial" pitchFamily="34" charset="0"/>
            </a:endParaRPr>
          </a:p>
        </p:txBody>
      </p:sp>
      <p:sp>
        <p:nvSpPr>
          <p:cNvPr id="11" name="Подзаголовок 8"/>
          <p:cNvSpPr txBox="1">
            <a:spLocks/>
          </p:cNvSpPr>
          <p:nvPr/>
        </p:nvSpPr>
        <p:spPr>
          <a:xfrm>
            <a:off x="2063916" y="3717032"/>
            <a:ext cx="7080084" cy="29523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  <a:spcBef>
                <a:spcPts val="0"/>
              </a:spcBef>
            </a:pPr>
            <a:r>
              <a:rPr lang="ru-RU" b="1" dirty="0" smtClean="0">
                <a:solidFill>
                  <a:srgbClr val="FF0000"/>
                </a:solidFill>
                <a:ea typeface="Times New Roman"/>
                <a:cs typeface="Arial" pitchFamily="34" charset="0"/>
              </a:rPr>
              <a:t>Возможности ближайшего будущего: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Мобильные приложения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«Личный доктор»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on-line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ИЭМК в личном кабинете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Предварительный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on-line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 осмотр</a:t>
            </a:r>
          </a:p>
        </p:txBody>
      </p:sp>
      <p:pic>
        <p:nvPicPr>
          <p:cNvPr id="12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903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" y="-27385"/>
            <a:ext cx="10044607" cy="1077218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От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создания</a:t>
            </a:r>
            <a:r>
              <a:rPr lang="ru-RU" sz="3200" b="1" dirty="0">
                <a:solidFill>
                  <a:srgbClr val="FF0000"/>
                </a:solidFill>
              </a:rPr>
              <a:t> системы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единой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информационного пространства </a:t>
            </a:r>
            <a:r>
              <a:rPr lang="ru-RU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выигрыше все: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683767" y="1052736"/>
            <a:ext cx="8460233" cy="5976664"/>
          </a:xfrm>
        </p:spPr>
        <p:txBody>
          <a:bodyPr>
            <a:noAutofit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Государство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получает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объективную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картину заболеваемости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населения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возможность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принятия управленческих решений и планирования  медицинской помощи, в том числе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финансовое</a:t>
            </a:r>
            <a:endParaRPr lang="ru-RU" sz="2800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indent="4445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ru-RU" sz="2400" b="1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indent="4445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Частный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бизнес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получает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возможность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оперативного обмена информацией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взаимодействие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с системой ОМС, государственной медициной и конкретным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пациентами</a:t>
            </a:r>
          </a:p>
          <a:p>
            <a:pPr marL="285750" indent="-2857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</p:txBody>
      </p:sp>
      <p:pic>
        <p:nvPicPr>
          <p:cNvPr id="10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389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20"/>
            <a:ext cx="8229600" cy="584775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Причины мешающие информатизации: </a:t>
            </a:r>
          </a:p>
        </p:txBody>
      </p:sp>
      <p:pic>
        <p:nvPicPr>
          <p:cNvPr id="4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607509"/>
            <a:ext cx="7956376" cy="6129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низкий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уровень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IT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-компетенции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руководителей от медицины, как постановщиков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задач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нежелание делиться информацией (методиками,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технологиями и т.д.)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боязнь «прозрачности» в деятельности медицинской организации и ее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структур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низкая 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IT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-культура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непосредственных пользователей (врачи, средний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мед. персонал)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слабое взаимодействие специалистов от медицины и информационных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технологий (конечного пользователя и разработчиков)</a:t>
            </a:r>
            <a:endParaRPr lang="ru-RU" sz="2400" b="1" dirty="0">
              <a:solidFill>
                <a:schemeClr val="tx2">
                  <a:lumMod val="50000"/>
                </a:schemeClr>
              </a:solidFill>
              <a:effectLst/>
              <a:ea typeface="Times New Roman"/>
              <a:cs typeface="Arial" pitchFamily="34" charset="0"/>
            </a:endParaRPr>
          </a:p>
        </p:txBody>
      </p:sp>
      <p:pic>
        <p:nvPicPr>
          <p:cNvPr id="7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9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32857"/>
            <a:ext cx="3563887" cy="472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57606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  <a:cs typeface="Arial" pitchFamily="34" charset="0"/>
              </a:rPr>
              <a:t>Структура «ресурсной лаборатории» </a:t>
            </a:r>
            <a:r>
              <a:rPr lang="ru-RU" sz="3600" b="1" dirty="0" smtClean="0">
                <a:solidFill>
                  <a:srgbClr val="FF0000"/>
                </a:solidFill>
                <a:cs typeface="Arial" pitchFamily="34" charset="0"/>
              </a:rPr>
              <a:t>МИАЦ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0127988"/>
              </p:ext>
            </p:extLst>
          </p:nvPr>
        </p:nvGraphicFramePr>
        <p:xfrm>
          <a:off x="107504" y="764704"/>
          <a:ext cx="8856984" cy="60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9" descr="МИАЦ - Главная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O:\Зотова\Презентации\картинки для презентаций\фон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484784"/>
            <a:ext cx="5062746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40" y="5135"/>
            <a:ext cx="8229600" cy="646331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l"/>
            <a:r>
              <a:rPr lang="ru-RU" sz="36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Планы информатизации на </a:t>
            </a:r>
            <a:r>
              <a:rPr lang="ru-RU" sz="36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2014 год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532440" cy="5904656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внедрение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 полном объеме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ИЭМК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endParaRPr lang="ru-RU" sz="2800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внедрение телемедицины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 промышленную эксплуатацию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с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архивом медицинских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изображений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endParaRPr lang="ru-RU" sz="2800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недрение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РАЛИС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endParaRPr lang="ru-RU" sz="2800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д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альнейшее развитие мобильных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и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информационных сервисов для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пациентов и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врачей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endParaRPr lang="ru-RU" sz="2800" dirty="0">
              <a:solidFill>
                <a:schemeClr val="tx2">
                  <a:lumMod val="50000"/>
                </a:schemeClr>
              </a:solidFill>
              <a:ea typeface="Times New Roman"/>
              <a:cs typeface="Arial" pitchFamily="34" charset="0"/>
            </a:endParaRPr>
          </a:p>
          <a:p>
            <a:pPr lvl="0" algn="just">
              <a:spcBef>
                <a:spcPts val="0"/>
              </a:spcBef>
              <a:buFont typeface="Symbol"/>
              <a:buChar char=""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внедрение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системы 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управления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здравоохранением для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ea typeface="Times New Roman"/>
                <a:cs typeface="Arial" pitchFamily="34" charset="0"/>
              </a:rPr>
              <a:t>руководителей (главных врачей, министерство)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9" descr="МИАЦ - Главная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525" b="23116"/>
          <a:stretch>
            <a:fillRect/>
          </a:stretch>
        </p:blipFill>
        <p:spPr bwMode="auto">
          <a:xfrm>
            <a:off x="107504" y="6233939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81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</TotalTime>
  <Words>1390</Words>
  <Application>Microsoft Office PowerPoint</Application>
  <PresentationFormat>Экран (4:3)</PresentationFormat>
  <Paragraphs>151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Web-сервис для пациента</vt:lpstr>
      <vt:lpstr>От создания системы единой информационного пространства в выигрыше все:</vt:lpstr>
      <vt:lpstr>Причины мешающие информатизации: </vt:lpstr>
      <vt:lpstr>Структура «ресурсной лаборатории» МИАЦ</vt:lpstr>
      <vt:lpstr>Планы информатизации на 2014 год</vt:lpstr>
      <vt:lpstr>START-UP</vt:lpstr>
      <vt:lpstr>Благодарю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Зотова Ольга Владимировна</dc:creator>
  <cp:lastModifiedBy>Зотова Ольга Владимировна</cp:lastModifiedBy>
  <cp:revision>84</cp:revision>
  <cp:lastPrinted>2014-04-01T13:00:51Z</cp:lastPrinted>
  <dcterms:created xsi:type="dcterms:W3CDTF">2014-03-27T08:40:31Z</dcterms:created>
  <dcterms:modified xsi:type="dcterms:W3CDTF">2014-04-02T09:46:30Z</dcterms:modified>
</cp:coreProperties>
</file>